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2"/>
  </p:sldMasterIdLst>
  <p:notesMasterIdLst>
    <p:notesMasterId r:id="rId33"/>
  </p:notesMasterIdLst>
  <p:sldIdLst>
    <p:sldId id="361" r:id="rId3"/>
    <p:sldId id="497" r:id="rId4"/>
    <p:sldId id="498" r:id="rId5"/>
    <p:sldId id="456" r:id="rId6"/>
    <p:sldId id="2275" r:id="rId7"/>
    <p:sldId id="2280" r:id="rId8"/>
    <p:sldId id="509" r:id="rId9"/>
    <p:sldId id="2272" r:id="rId10"/>
    <p:sldId id="516" r:id="rId11"/>
    <p:sldId id="507" r:id="rId12"/>
    <p:sldId id="390" r:id="rId13"/>
    <p:sldId id="2269" r:id="rId14"/>
    <p:sldId id="510" r:id="rId15"/>
    <p:sldId id="535" r:id="rId16"/>
    <p:sldId id="2273" r:id="rId17"/>
    <p:sldId id="2271" r:id="rId18"/>
    <p:sldId id="511" r:id="rId19"/>
    <p:sldId id="518" r:id="rId20"/>
    <p:sldId id="519" r:id="rId21"/>
    <p:sldId id="520" r:id="rId22"/>
    <p:sldId id="513" r:id="rId23"/>
    <p:sldId id="2281" r:id="rId24"/>
    <p:sldId id="2277" r:id="rId25"/>
    <p:sldId id="2276" r:id="rId26"/>
    <p:sldId id="2278" r:id="rId27"/>
    <p:sldId id="2279" r:id="rId28"/>
    <p:sldId id="512" r:id="rId29"/>
    <p:sldId id="536" r:id="rId30"/>
    <p:sldId id="537" r:id="rId31"/>
    <p:sldId id="505" r:id="rId32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及目錄" id="{06657CCD-68F2-404C-B79B-51C2F4F9073C}">
          <p14:sldIdLst>
            <p14:sldId id="361"/>
            <p14:sldId id="497"/>
          </p14:sldIdLst>
        </p14:section>
        <p14:section name="01 專案範疇" id="{870A5917-FCE9-4CE0-855A-90A2593D017F}">
          <p14:sldIdLst>
            <p14:sldId id="498"/>
            <p14:sldId id="456"/>
            <p14:sldId id="2275"/>
            <p14:sldId id="2280"/>
          </p14:sldIdLst>
        </p14:section>
        <p14:section name="02 系統架構" id="{1D8B8054-F3D1-4778-855A-AFA811688276}">
          <p14:sldIdLst>
            <p14:sldId id="509"/>
            <p14:sldId id="2272"/>
            <p14:sldId id="516"/>
          </p14:sldIdLst>
        </p14:section>
        <p14:section name="03 專案團隊" id="{83D0707C-5127-4D4B-A21D-AF18009485B1}">
          <p14:sldIdLst>
            <p14:sldId id="507"/>
            <p14:sldId id="390"/>
            <p14:sldId id="2269"/>
          </p14:sldIdLst>
        </p14:section>
        <p14:section name="04 專案時程" id="{86642B06-8938-4BB4-875F-25AC741CAD90}">
          <p14:sldIdLst>
            <p14:sldId id="510"/>
            <p14:sldId id="535"/>
            <p14:sldId id="2273"/>
            <p14:sldId id="2271"/>
          </p14:sldIdLst>
        </p14:section>
        <p14:section name="05 雙方配合事項" id="{60C92F9B-F774-47B0-AC72-24B397154833}">
          <p14:sldIdLst>
            <p14:sldId id="511"/>
            <p14:sldId id="518"/>
            <p14:sldId id="519"/>
            <p14:sldId id="520"/>
          </p14:sldIdLst>
        </p14:section>
        <p14:section name="06 問題與討論" id="{98D2DADA-1684-45EC-AD51-708A0895A250}">
          <p14:sldIdLst>
            <p14:sldId id="513"/>
            <p14:sldId id="2281"/>
            <p14:sldId id="2277"/>
            <p14:sldId id="2276"/>
            <p14:sldId id="2278"/>
            <p14:sldId id="2279"/>
            <p14:sldId id="512"/>
            <p14:sldId id="536"/>
            <p14:sldId id="537"/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85F"/>
    <a:srgbClr val="678397"/>
    <a:srgbClr val="D6E4DB"/>
    <a:srgbClr val="88A2BF"/>
    <a:srgbClr val="B1C57A"/>
    <a:srgbClr val="FBD4B4"/>
    <a:srgbClr val="E5B79F"/>
    <a:srgbClr val="F3CC47"/>
    <a:srgbClr val="B7DE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89481" autoAdjust="0"/>
  </p:normalViewPr>
  <p:slideViewPr>
    <p:cSldViewPr>
      <p:cViewPr>
        <p:scale>
          <a:sx n="125" d="100"/>
          <a:sy n="125" d="100"/>
        </p:scale>
        <p:origin x="990" y="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8/10/relationships/authors" Target="authors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B3DB6-A73E-D720-35AB-71AFA5C07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4EF03B-7854-77CB-E522-CF06B8907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D644DA-7CBF-E961-1F09-7B858EB93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C56FD-4397-7B5A-2DE7-C3ADB16FC5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914400">
              <a:spcBef>
                <a:spcPts val="600"/>
              </a:spcBef>
              <a:buClr>
                <a:srgbClr val="9AD35B"/>
              </a:buClr>
              <a:buFont typeface="Arial" panose="020B0604020202020204" pitchFamily="34" charset="0"/>
              <a:buChar char="•"/>
              <a:defRPr/>
            </a:pPr>
            <a:endParaRPr lang="en-US" altLang="zh-TW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F874F-DEA4-A58C-B8E7-A41F3587D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9AD694-3D21-FF50-F451-BCC69E44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4BDD30-A877-E3E6-4F20-4A34D6831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CAB43F-33EF-2AE3-20DB-A8B4826AA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14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6255C-05C8-D51E-02DF-DA768DE58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2D1C7B-D52C-0EAE-3C8A-1D75659AB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5C01B9-5232-9F0E-47F7-BEA4A6147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C98B41-4D22-E963-BE65-19730D631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1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F874F-DEA4-A58C-B8E7-A41F3587D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9AD694-3D21-FF50-F451-BCC69E44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4BDD30-A877-E3E6-4F20-4A34D6831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CAB43F-33EF-2AE3-20DB-A8B4826AA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674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08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F874F-DEA4-A58C-B8E7-A41F3587D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9AD694-3D21-FF50-F451-BCC69E44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4BDD30-A877-E3E6-4F20-4A34D6831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介面調整一會議決議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CAB43F-33EF-2AE3-20DB-A8B4826AA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475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449A2-684B-541D-3D63-74375D9A7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558584-2901-E2A6-4210-A9C37BA41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452445-73A8-CB60-E7CF-ABE5065DD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8E6AED-369C-C800-2066-A3288512A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16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2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0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51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F602D-88CE-1F47-A5B9-AF5DCBA12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421610-3674-80D7-436F-EF018FC92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83512B-6125-973E-51D6-2197B7A77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886E30-120D-194D-54D1-12176B6DB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49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26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05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04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b="0" i="0" u="none" strike="noStrike" baseline="0" dirty="0">
                <a:solidFill>
                  <a:srgbClr val="000000"/>
                </a:solidFill>
              </a:rPr>
              <a:t>80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</a:rPr>
              <a:t>項臨床技能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</a:rPr>
              <a:t>=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Proceduce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skills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zh-TW" altLang="en-US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94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b="0" i="0" u="none" strike="noStrike" baseline="0" dirty="0">
                <a:solidFill>
                  <a:srgbClr val="000000"/>
                </a:solidFill>
              </a:rPr>
              <a:t>80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</a:rPr>
              <a:t>項臨床技能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</a:rPr>
              <a:t>=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Proceduce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skills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通過標準為何？</a:t>
            </a:r>
            <a:endParaRPr lang="zh-TW" altLang="en-US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4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Mini-CEX/DOPS/</a:t>
            </a:r>
            <a:r>
              <a:rPr lang="en-US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CbD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，這三項</a:t>
            </a:r>
            <a:r>
              <a:rPr lang="zh-TW" altLang="en-US" dirty="0"/>
              <a:t>待確認是否需做成表單？還是附件上傳即可？當初訪談有提到每個實習機構格式不同。</a:t>
            </a:r>
            <a:br>
              <a:rPr lang="en-US" altLang="zh-TW" dirty="0"/>
            </a:b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教學住診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(=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Teaching Round?)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在實習計畫書上是寫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</a:rPr>
              <a:t>住診教學時須完成書面紀錄，並請出席人員簽名。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</a:rPr>
              <a:t>”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</a:rPr>
              <a:t>跟各科別的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Teaching Round</a:t>
            </a:r>
            <a:r>
              <a:rPr lang="zh-TW" altLang="en-US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紀錄單為同一張嗎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項臨床技能的教學時機與頻率</a:t>
            </a:r>
            <a:br>
              <a:rPr lang="en-US" altLang="zh-TW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教學回饋座談的呈現方式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46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課程表中有課程項目的分類為</a:t>
            </a:r>
            <a:r>
              <a:rPr kumimoji="1" lang="en-US" altLang="zh-TW" dirty="0"/>
              <a:t>“</a:t>
            </a:r>
            <a:r>
              <a:rPr kumimoji="1" lang="zh-TW" altLang="en-US" dirty="0"/>
              <a:t>核心課程</a:t>
            </a:r>
            <a:r>
              <a:rPr kumimoji="1" lang="en-US" altLang="zh-TW" dirty="0"/>
              <a:t>”</a:t>
            </a:r>
            <a:r>
              <a:rPr kumimoji="1" lang="zh-TW" altLang="en-US" dirty="0"/>
              <a:t>有些則不是，這些都算在核心課程內嗎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5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56FCD-AB90-21B7-C00E-8CD065DE5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8D03685-B248-FED1-8B86-D927B5869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AF8707-7CE7-83CF-1C60-20E6B3254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ADFECA-A4C6-A038-67C5-BE12A77A1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因本案建置之系統，皆使用院方既有之 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虛擬伺服器平台與資料庫資源，相關災難復原及資料備份機制，依院內機制作業處理。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測試機資料庫要跟正式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放一起另開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1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中山後醫實習生護照系統</a:t>
            </a:r>
          </a:p>
          <a:p>
            <a:r>
              <a:rPr kumimoji="1" lang="zh-CN" altLang="en-US" dirty="0"/>
              <a:t>一台主機</a:t>
            </a:r>
            <a:r>
              <a:rPr kumimoji="1" lang="en-US" altLang="zh-CN" dirty="0"/>
              <a:t>(</a:t>
            </a:r>
            <a:r>
              <a:rPr kumimoji="1" lang="zh-CN" altLang="en-US" dirty="0"/>
              <a:t>含</a:t>
            </a:r>
            <a:r>
              <a:rPr kumimoji="1" lang="en-US" altLang="zh-CN" dirty="0"/>
              <a:t>AP+</a:t>
            </a:r>
            <a:r>
              <a:rPr kumimoji="1" lang="zh-CN" altLang="en-US" dirty="0"/>
              <a:t>資料庫</a:t>
            </a:r>
            <a:r>
              <a:rPr kumimoji="1" lang="en-US" altLang="zh-CN" dirty="0"/>
              <a:t>) </a:t>
            </a:r>
          </a:p>
          <a:p>
            <a:r>
              <a:rPr kumimoji="1" lang="en-US" altLang="zh-CN" dirty="0"/>
              <a:t>4CPU 8G RAM </a:t>
            </a:r>
          </a:p>
          <a:p>
            <a:r>
              <a:rPr kumimoji="1" lang="en-US" altLang="zh-CN" dirty="0"/>
              <a:t>500G(</a:t>
            </a:r>
            <a:r>
              <a:rPr kumimoji="1" lang="zh-CN" altLang="en-US" dirty="0"/>
              <a:t>看系統槽跟</a:t>
            </a:r>
            <a:r>
              <a:rPr kumimoji="1" lang="en-US" altLang="zh-CN" dirty="0"/>
              <a:t>D</a:t>
            </a:r>
            <a:r>
              <a:rPr kumimoji="1" lang="zh-CN" altLang="en-US" dirty="0"/>
              <a:t>槽怎麼切</a:t>
            </a:r>
            <a:r>
              <a:rPr kumimoji="1" lang="en-US" altLang="zh-CN" dirty="0"/>
              <a:t>)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備援：如果是用我們建議的備援方式，多一台主機來做備援，相同規格。</a:t>
            </a:r>
          </a:p>
          <a:p>
            <a:endParaRPr kumimoji="1" lang="zh-CN" altLang="en-US" dirty="0"/>
          </a:p>
          <a:p>
            <a:r>
              <a:rPr kumimoji="1" lang="zh-CN" altLang="en-US" dirty="0"/>
              <a:t>若要用</a:t>
            </a:r>
            <a:r>
              <a:rPr kumimoji="1" lang="en-US" altLang="zh-CN" dirty="0"/>
              <a:t>. net 8 </a:t>
            </a:r>
            <a:r>
              <a:rPr kumimoji="1" lang="zh-CN" altLang="en-US" dirty="0"/>
              <a:t>開發的話 </a:t>
            </a:r>
            <a:r>
              <a:rPr kumimoji="1" lang="en-US" altLang="zh-CN" dirty="0"/>
              <a:t>OS</a:t>
            </a:r>
            <a:r>
              <a:rPr kumimoji="1" lang="zh-CN" altLang="en-US" dirty="0"/>
              <a:t>要</a:t>
            </a:r>
            <a:r>
              <a:rPr kumimoji="1" lang="en-US" altLang="zh-CN" dirty="0"/>
              <a:t>window server 2019+ </a:t>
            </a:r>
            <a:r>
              <a:rPr kumimoji="1" lang="zh-CN" altLang="en-US" dirty="0"/>
              <a:t>搭配 </a:t>
            </a:r>
            <a:r>
              <a:rPr kumimoji="1" lang="en-US" altLang="zh-CN" dirty="0"/>
              <a:t>SQL Server 2019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0" y="111580"/>
            <a:ext cx="495300" cy="394098"/>
          </a:xfrm>
          <a:custGeom>
            <a:avLst/>
            <a:gdLst>
              <a:gd name="T0" fmla="*/ 2147483647 w 1172"/>
              <a:gd name="T1" fmla="*/ 2147483647 h 774"/>
              <a:gd name="T2" fmla="*/ 2147483647 w 1172"/>
              <a:gd name="T3" fmla="*/ 0 h 774"/>
              <a:gd name="T4" fmla="*/ 2147483647 w 1172"/>
              <a:gd name="T5" fmla="*/ 2147483647 h 774"/>
              <a:gd name="T6" fmla="*/ 2147483647 w 1172"/>
              <a:gd name="T7" fmla="*/ 2147483647 h 774"/>
              <a:gd name="T8" fmla="*/ 2147483647 w 1172"/>
              <a:gd name="T9" fmla="*/ 2147483647 h 774"/>
              <a:gd name="T10" fmla="*/ 2147483647 w 1172"/>
              <a:gd name="T11" fmla="*/ 2147483647 h 774"/>
              <a:gd name="T12" fmla="*/ 0 w 1172"/>
              <a:gd name="T13" fmla="*/ 2147483647 h 774"/>
              <a:gd name="T14" fmla="*/ 0 w 1172"/>
              <a:gd name="T15" fmla="*/ 2147483647 h 774"/>
              <a:gd name="T16" fmla="*/ 2147483647 w 1172"/>
              <a:gd name="T17" fmla="*/ 2147483647 h 7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2" h="774">
                <a:moveTo>
                  <a:pt x="854" y="5"/>
                </a:moveTo>
                <a:lnTo>
                  <a:pt x="858" y="0"/>
                </a:lnTo>
                <a:lnTo>
                  <a:pt x="1172" y="384"/>
                </a:lnTo>
                <a:lnTo>
                  <a:pt x="858" y="769"/>
                </a:lnTo>
                <a:lnTo>
                  <a:pt x="858" y="768"/>
                </a:lnTo>
                <a:lnTo>
                  <a:pt x="858" y="774"/>
                </a:lnTo>
                <a:lnTo>
                  <a:pt x="0" y="774"/>
                </a:lnTo>
                <a:lnTo>
                  <a:pt x="0" y="5"/>
                </a:lnTo>
                <a:lnTo>
                  <a:pt x="854" y="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5AEA96D-7522-D56E-94FE-91B749F6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800"/>
            <a:ext cx="7288675" cy="555170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zh-TW" altLang="en-US" sz="24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C1FE89-501B-0FD0-5A13-38B43D7D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04063"/>
            <a:ext cx="2057400" cy="274637"/>
          </a:xfr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0" y="298112"/>
            <a:ext cx="380999" cy="228601"/>
          </a:xfrm>
          <a:custGeom>
            <a:avLst/>
            <a:gdLst>
              <a:gd name="T0" fmla="*/ 2147483647 w 1172"/>
              <a:gd name="T1" fmla="*/ 2147483647 h 774"/>
              <a:gd name="T2" fmla="*/ 2147483647 w 1172"/>
              <a:gd name="T3" fmla="*/ 0 h 774"/>
              <a:gd name="T4" fmla="*/ 2147483647 w 1172"/>
              <a:gd name="T5" fmla="*/ 2147483647 h 774"/>
              <a:gd name="T6" fmla="*/ 2147483647 w 1172"/>
              <a:gd name="T7" fmla="*/ 2147483647 h 774"/>
              <a:gd name="T8" fmla="*/ 2147483647 w 1172"/>
              <a:gd name="T9" fmla="*/ 2147483647 h 774"/>
              <a:gd name="T10" fmla="*/ 2147483647 w 1172"/>
              <a:gd name="T11" fmla="*/ 2147483647 h 774"/>
              <a:gd name="T12" fmla="*/ 0 w 1172"/>
              <a:gd name="T13" fmla="*/ 2147483647 h 774"/>
              <a:gd name="T14" fmla="*/ 0 w 1172"/>
              <a:gd name="T15" fmla="*/ 2147483647 h 774"/>
              <a:gd name="T16" fmla="*/ 2147483647 w 1172"/>
              <a:gd name="T17" fmla="*/ 2147483647 h 7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2" h="774">
                <a:moveTo>
                  <a:pt x="854" y="5"/>
                </a:moveTo>
                <a:lnTo>
                  <a:pt x="858" y="0"/>
                </a:lnTo>
                <a:lnTo>
                  <a:pt x="1172" y="384"/>
                </a:lnTo>
                <a:lnTo>
                  <a:pt x="858" y="769"/>
                </a:lnTo>
                <a:lnTo>
                  <a:pt x="858" y="768"/>
                </a:lnTo>
                <a:lnTo>
                  <a:pt x="858" y="774"/>
                </a:lnTo>
                <a:lnTo>
                  <a:pt x="0" y="774"/>
                </a:lnTo>
                <a:lnTo>
                  <a:pt x="0" y="5"/>
                </a:lnTo>
                <a:lnTo>
                  <a:pt x="854" y="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 sz="1350"/>
          </a:p>
        </p:txBody>
      </p:sp>
      <p:sp>
        <p:nvSpPr>
          <p:cNvPr id="4" name="投影片編號版面配置區 6">
            <a:extLst>
              <a:ext uri="{FF2B5EF4-FFF2-40B4-BE49-F238E27FC236}">
                <a16:creationId xmlns:a16="http://schemas.microsoft.com/office/drawing/2014/main" id="{C1FD3313-64A4-099D-14A7-9E3E46BA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04063"/>
            <a:ext cx="2057400" cy="274637"/>
          </a:xfr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0" y="298112"/>
            <a:ext cx="380999" cy="228601"/>
          </a:xfrm>
          <a:custGeom>
            <a:avLst/>
            <a:gdLst>
              <a:gd name="T0" fmla="*/ 2147483647 w 1172"/>
              <a:gd name="T1" fmla="*/ 2147483647 h 774"/>
              <a:gd name="T2" fmla="*/ 2147483647 w 1172"/>
              <a:gd name="T3" fmla="*/ 0 h 774"/>
              <a:gd name="T4" fmla="*/ 2147483647 w 1172"/>
              <a:gd name="T5" fmla="*/ 2147483647 h 774"/>
              <a:gd name="T6" fmla="*/ 2147483647 w 1172"/>
              <a:gd name="T7" fmla="*/ 2147483647 h 774"/>
              <a:gd name="T8" fmla="*/ 2147483647 w 1172"/>
              <a:gd name="T9" fmla="*/ 2147483647 h 774"/>
              <a:gd name="T10" fmla="*/ 2147483647 w 1172"/>
              <a:gd name="T11" fmla="*/ 2147483647 h 774"/>
              <a:gd name="T12" fmla="*/ 0 w 1172"/>
              <a:gd name="T13" fmla="*/ 2147483647 h 774"/>
              <a:gd name="T14" fmla="*/ 0 w 1172"/>
              <a:gd name="T15" fmla="*/ 2147483647 h 774"/>
              <a:gd name="T16" fmla="*/ 2147483647 w 1172"/>
              <a:gd name="T17" fmla="*/ 2147483647 h 7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2" h="774">
                <a:moveTo>
                  <a:pt x="854" y="5"/>
                </a:moveTo>
                <a:lnTo>
                  <a:pt x="858" y="0"/>
                </a:lnTo>
                <a:lnTo>
                  <a:pt x="1172" y="384"/>
                </a:lnTo>
                <a:lnTo>
                  <a:pt x="858" y="769"/>
                </a:lnTo>
                <a:lnTo>
                  <a:pt x="858" y="768"/>
                </a:lnTo>
                <a:lnTo>
                  <a:pt x="858" y="774"/>
                </a:lnTo>
                <a:lnTo>
                  <a:pt x="0" y="774"/>
                </a:lnTo>
                <a:lnTo>
                  <a:pt x="0" y="5"/>
                </a:lnTo>
                <a:lnTo>
                  <a:pt x="854" y="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 sz="1350"/>
          </a:p>
        </p:txBody>
      </p:sp>
      <p:sp>
        <p:nvSpPr>
          <p:cNvPr id="4" name="投影片編號版面配置區 6">
            <a:extLst>
              <a:ext uri="{FF2B5EF4-FFF2-40B4-BE49-F238E27FC236}">
                <a16:creationId xmlns:a16="http://schemas.microsoft.com/office/drawing/2014/main" id="{0C05FD24-AA32-6DFA-9B7B-43ACC6EF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04063"/>
            <a:ext cx="2057400" cy="274637"/>
          </a:xfr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0" y="298112"/>
            <a:ext cx="380999" cy="228601"/>
          </a:xfrm>
          <a:custGeom>
            <a:avLst/>
            <a:gdLst>
              <a:gd name="T0" fmla="*/ 2147483647 w 1172"/>
              <a:gd name="T1" fmla="*/ 2147483647 h 774"/>
              <a:gd name="T2" fmla="*/ 2147483647 w 1172"/>
              <a:gd name="T3" fmla="*/ 0 h 774"/>
              <a:gd name="T4" fmla="*/ 2147483647 w 1172"/>
              <a:gd name="T5" fmla="*/ 2147483647 h 774"/>
              <a:gd name="T6" fmla="*/ 2147483647 w 1172"/>
              <a:gd name="T7" fmla="*/ 2147483647 h 774"/>
              <a:gd name="T8" fmla="*/ 2147483647 w 1172"/>
              <a:gd name="T9" fmla="*/ 2147483647 h 774"/>
              <a:gd name="T10" fmla="*/ 2147483647 w 1172"/>
              <a:gd name="T11" fmla="*/ 2147483647 h 774"/>
              <a:gd name="T12" fmla="*/ 0 w 1172"/>
              <a:gd name="T13" fmla="*/ 2147483647 h 774"/>
              <a:gd name="T14" fmla="*/ 0 w 1172"/>
              <a:gd name="T15" fmla="*/ 2147483647 h 774"/>
              <a:gd name="T16" fmla="*/ 2147483647 w 1172"/>
              <a:gd name="T17" fmla="*/ 2147483647 h 7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2" h="774">
                <a:moveTo>
                  <a:pt x="854" y="5"/>
                </a:moveTo>
                <a:lnTo>
                  <a:pt x="858" y="0"/>
                </a:lnTo>
                <a:lnTo>
                  <a:pt x="1172" y="384"/>
                </a:lnTo>
                <a:lnTo>
                  <a:pt x="858" y="769"/>
                </a:lnTo>
                <a:lnTo>
                  <a:pt x="858" y="768"/>
                </a:lnTo>
                <a:lnTo>
                  <a:pt x="858" y="774"/>
                </a:lnTo>
                <a:lnTo>
                  <a:pt x="0" y="774"/>
                </a:lnTo>
                <a:lnTo>
                  <a:pt x="0" y="5"/>
                </a:lnTo>
                <a:lnTo>
                  <a:pt x="854" y="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 sz="1350"/>
          </a:p>
        </p:txBody>
      </p:sp>
      <p:sp>
        <p:nvSpPr>
          <p:cNvPr id="4" name="投影片編號版面配置區 6">
            <a:extLst>
              <a:ext uri="{FF2B5EF4-FFF2-40B4-BE49-F238E27FC236}">
                <a16:creationId xmlns:a16="http://schemas.microsoft.com/office/drawing/2014/main" id="{714E4947-7576-0960-7DEC-1520216A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04063"/>
            <a:ext cx="2057400" cy="274637"/>
          </a:xfr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0" y="298112"/>
            <a:ext cx="380999" cy="228601"/>
          </a:xfrm>
          <a:custGeom>
            <a:avLst/>
            <a:gdLst>
              <a:gd name="T0" fmla="*/ 2147483647 w 1172"/>
              <a:gd name="T1" fmla="*/ 2147483647 h 774"/>
              <a:gd name="T2" fmla="*/ 2147483647 w 1172"/>
              <a:gd name="T3" fmla="*/ 0 h 774"/>
              <a:gd name="T4" fmla="*/ 2147483647 w 1172"/>
              <a:gd name="T5" fmla="*/ 2147483647 h 774"/>
              <a:gd name="T6" fmla="*/ 2147483647 w 1172"/>
              <a:gd name="T7" fmla="*/ 2147483647 h 774"/>
              <a:gd name="T8" fmla="*/ 2147483647 w 1172"/>
              <a:gd name="T9" fmla="*/ 2147483647 h 774"/>
              <a:gd name="T10" fmla="*/ 2147483647 w 1172"/>
              <a:gd name="T11" fmla="*/ 2147483647 h 774"/>
              <a:gd name="T12" fmla="*/ 0 w 1172"/>
              <a:gd name="T13" fmla="*/ 2147483647 h 774"/>
              <a:gd name="T14" fmla="*/ 0 w 1172"/>
              <a:gd name="T15" fmla="*/ 2147483647 h 774"/>
              <a:gd name="T16" fmla="*/ 2147483647 w 1172"/>
              <a:gd name="T17" fmla="*/ 2147483647 h 7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2" h="774">
                <a:moveTo>
                  <a:pt x="854" y="5"/>
                </a:moveTo>
                <a:lnTo>
                  <a:pt x="858" y="0"/>
                </a:lnTo>
                <a:lnTo>
                  <a:pt x="1172" y="384"/>
                </a:lnTo>
                <a:lnTo>
                  <a:pt x="858" y="769"/>
                </a:lnTo>
                <a:lnTo>
                  <a:pt x="858" y="768"/>
                </a:lnTo>
                <a:lnTo>
                  <a:pt x="858" y="774"/>
                </a:lnTo>
                <a:lnTo>
                  <a:pt x="0" y="774"/>
                </a:lnTo>
                <a:lnTo>
                  <a:pt x="0" y="5"/>
                </a:lnTo>
                <a:lnTo>
                  <a:pt x="854" y="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 sz="1350"/>
          </a:p>
        </p:txBody>
      </p:sp>
      <p:sp>
        <p:nvSpPr>
          <p:cNvPr id="4" name="投影片編號版面配置區 6">
            <a:extLst>
              <a:ext uri="{FF2B5EF4-FFF2-40B4-BE49-F238E27FC236}">
                <a16:creationId xmlns:a16="http://schemas.microsoft.com/office/drawing/2014/main" id="{0A3D7EBB-5CA8-7C17-46DB-B1EF42FF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04063"/>
            <a:ext cx="2057400" cy="274637"/>
          </a:xfr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id="{F203A546-A9B0-4D2F-BFF9-1360765F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04063"/>
            <a:ext cx="2057400" cy="274637"/>
          </a:xfr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pPr defTabSz="914378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pPr defTabSz="914378"/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pPr defTabSz="914378"/>
            <a:fld id="{0C913308-F349-4B6D-A68A-DD1791B4A57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-5698" y="5326057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10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8" y="267494"/>
            <a:ext cx="5844146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37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D67E1CCE-4C69-481E-8A82-8C3A41A945F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1" y="4787437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pPr defTabSz="914378"/>
            <a:fld id="{FCC3A858-5ED0-4B4A-8756-97846365D7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9" y="654062"/>
            <a:ext cx="7859428" cy="1"/>
          </a:xfrm>
          <a:prstGeom prst="line">
            <a:avLst/>
          </a:prstGeom>
          <a:ln w="15875" cmpd="sng">
            <a:solidFill>
              <a:srgbClr val="580F0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rgbClr val="580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580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7715657" y="238720"/>
            <a:ext cx="1323024" cy="448106"/>
            <a:chOff x="3495901" y="373864"/>
            <a:chExt cx="1458351" cy="661718"/>
          </a:xfrm>
        </p:grpSpPr>
        <p:sp>
          <p:nvSpPr>
            <p:cNvPr id="19" name="TextBox 18"/>
            <p:cNvSpPr txBox="1"/>
            <p:nvPr/>
          </p:nvSpPr>
          <p:spPr>
            <a:xfrm>
              <a:off x="3611004" y="373864"/>
              <a:ext cx="1325774" cy="409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0F0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耀瑄科技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0F0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5901" y="751524"/>
              <a:ext cx="1458351" cy="28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0" b="1" i="0" u="none" strike="noStrike" kern="1200" cap="none" spc="0" normalizeH="0" baseline="0" noProof="0" dirty="0">
                  <a:ln>
                    <a:noFill/>
                  </a:ln>
                  <a:solidFill>
                    <a:srgbClr val="580F0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Exentric Technology Corp</a:t>
              </a:r>
              <a:endParaRPr kumimoji="0" lang="zh-CN" alt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580F01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-5698" y="5326057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06" y="67367"/>
            <a:ext cx="603613" cy="5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44A5F1-25A2-4BC5-8D8F-D049689B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114249-D987-481C-B8CE-4FE19FAAD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ECC812-2073-4FCB-B5DE-D44F4498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4FE6BF-4786-40BC-9778-A4DD719D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1EBE56-AB02-475B-826A-88AC21E9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1CBD-C13F-427B-9FB4-6001744B52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716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7950" y="478155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圖片 7" descr="一張含有 文字, 字型, 圖形, 平面設計 的圖片&#10;&#10;自動產生的描述">
            <a:extLst>
              <a:ext uri="{FF2B5EF4-FFF2-40B4-BE49-F238E27FC236}">
                <a16:creationId xmlns:a16="http://schemas.microsoft.com/office/drawing/2014/main" id="{11AC7C27-3828-B3D8-5EB1-A65F581C404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50" y="101600"/>
            <a:ext cx="1080000" cy="461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0" y="-17110"/>
            <a:ext cx="9144000" cy="51435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-5698" y="5326057"/>
            <a:ext cx="9149699" cy="2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08" tIns="25704" rIns="51408" bIns="2570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954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ctr" defTabSz="102322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08" indent="-383708" algn="l" defTabSz="1023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371" indent="-319751" algn="l" defTabSz="10232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30" indent="-255808" algn="l" defTabSz="1023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642" indent="-255808" algn="l" defTabSz="10232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259" indent="-255808" algn="l" defTabSz="1023227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870" indent="-255808" algn="l" defTabSz="1023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81" indent="-255808" algn="l" defTabSz="1023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92" indent="-255808" algn="l" defTabSz="1023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710" indent="-255808" algn="l" defTabSz="10232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13" algn="l" defTabSz="1023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227" algn="l" defTabSz="1023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841" algn="l" defTabSz="1023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451" algn="l" defTabSz="1023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064" algn="l" defTabSz="1023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675" algn="l" defTabSz="1023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287" algn="l" defTabSz="1023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2901" algn="l" defTabSz="10232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3073946"/>
            <a:ext cx="7745605" cy="1936204"/>
            <a:chOff x="0" y="3073946"/>
            <a:chExt cx="7745605" cy="1936204"/>
          </a:xfrm>
        </p:grpSpPr>
        <p:grpSp>
          <p:nvGrpSpPr>
            <p:cNvPr id="12" name="组合 11"/>
            <p:cNvGrpSpPr/>
            <p:nvPr/>
          </p:nvGrpSpPr>
          <p:grpSpPr>
            <a:xfrm flipH="1">
              <a:off x="0" y="3073946"/>
              <a:ext cx="6312524" cy="766575"/>
              <a:chOff x="2843810" y="2631642"/>
              <a:chExt cx="6312524" cy="76657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903819" y="3162120"/>
                <a:ext cx="5252515" cy="2360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16200000">
                <a:off x="2952078" y="2523374"/>
                <a:ext cx="766575" cy="983111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平行四边形 15"/>
            <p:cNvSpPr/>
            <p:nvPr/>
          </p:nvSpPr>
          <p:spPr>
            <a:xfrm flipH="1">
              <a:off x="4965333" y="3944612"/>
              <a:ext cx="1853514" cy="304800"/>
            </a:xfrm>
            <a:prstGeom prst="parallelogram">
              <a:avLst>
                <a:gd name="adj" fmla="val 1334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16"/>
            <p:cNvSpPr/>
            <p:nvPr/>
          </p:nvSpPr>
          <p:spPr>
            <a:xfrm flipH="1">
              <a:off x="6032134" y="4324981"/>
              <a:ext cx="1263113" cy="304800"/>
            </a:xfrm>
            <a:prstGeom prst="parallelogram">
              <a:avLst>
                <a:gd name="adj" fmla="val 1334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平行四边形 21"/>
            <p:cNvSpPr/>
            <p:nvPr/>
          </p:nvSpPr>
          <p:spPr>
            <a:xfrm flipH="1">
              <a:off x="6717934" y="4705350"/>
              <a:ext cx="1027671" cy="304800"/>
            </a:xfrm>
            <a:prstGeom prst="parallelogram">
              <a:avLst>
                <a:gd name="adj" fmla="val 1334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8184" y="2134053"/>
            <a:ext cx="4419600" cy="144655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 anchorCtr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國立中山大學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醫學生實習護照系統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專案啟動會議暨專案執行計畫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450D637-47E9-0163-80B6-F8B37B21FE5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689" y="-2838"/>
            <a:ext cx="9165023" cy="5146338"/>
            <a:chOff x="-8689" y="-2838"/>
            <a:chExt cx="9165023" cy="5146338"/>
          </a:xfrm>
        </p:grpSpPr>
        <p:sp>
          <p:nvSpPr>
            <p:cNvPr id="23" name="矩形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2152460" y="0"/>
              <a:ext cx="7003874" cy="5143500"/>
            </a:xfrm>
            <a:custGeom>
              <a:avLst/>
              <a:gdLst>
                <a:gd name="connsiteX0" fmla="*/ 0 w 8147640"/>
                <a:gd name="connsiteY0" fmla="*/ 0 h 6100142"/>
                <a:gd name="connsiteX1" fmla="*/ 8147640 w 8147640"/>
                <a:gd name="connsiteY1" fmla="*/ 0 h 6100142"/>
                <a:gd name="connsiteX2" fmla="*/ 8147640 w 8147640"/>
                <a:gd name="connsiteY2" fmla="*/ 6100142 h 6100142"/>
                <a:gd name="connsiteX3" fmla="*/ 0 w 8147640"/>
                <a:gd name="connsiteY3" fmla="*/ 6100142 h 6100142"/>
                <a:gd name="connsiteX4" fmla="*/ 0 w 8147640"/>
                <a:gd name="connsiteY4" fmla="*/ 0 h 6100142"/>
                <a:gd name="connsiteX0-1" fmla="*/ 0 w 8147640"/>
                <a:gd name="connsiteY0-2" fmla="*/ 0 h 6100142"/>
                <a:gd name="connsiteX1-3" fmla="*/ 8147640 w 8147640"/>
                <a:gd name="connsiteY1-4" fmla="*/ 0 h 6100142"/>
                <a:gd name="connsiteX2-5" fmla="*/ 0 w 8147640"/>
                <a:gd name="connsiteY2-6" fmla="*/ 6100142 h 6100142"/>
                <a:gd name="connsiteX3-7" fmla="*/ 0 w 8147640"/>
                <a:gd name="connsiteY3-8" fmla="*/ 0 h 6100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147640" h="6100142">
                  <a:moveTo>
                    <a:pt x="0" y="0"/>
                  </a:moveTo>
                  <a:lnTo>
                    <a:pt x="8147640" y="0"/>
                  </a:lnTo>
                  <a:lnTo>
                    <a:pt x="0" y="6100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2527984" y="-2838"/>
              <a:ext cx="6628350" cy="4894327"/>
            </a:xfrm>
            <a:custGeom>
              <a:avLst/>
              <a:gdLst>
                <a:gd name="connsiteX0" fmla="*/ 0 w 8147640"/>
                <a:gd name="connsiteY0" fmla="*/ 0 h 6100142"/>
                <a:gd name="connsiteX1" fmla="*/ 8147640 w 8147640"/>
                <a:gd name="connsiteY1" fmla="*/ 0 h 6100142"/>
                <a:gd name="connsiteX2" fmla="*/ 8147640 w 8147640"/>
                <a:gd name="connsiteY2" fmla="*/ 6100142 h 6100142"/>
                <a:gd name="connsiteX3" fmla="*/ 0 w 8147640"/>
                <a:gd name="connsiteY3" fmla="*/ 6100142 h 6100142"/>
                <a:gd name="connsiteX4" fmla="*/ 0 w 8147640"/>
                <a:gd name="connsiteY4" fmla="*/ 0 h 6100142"/>
                <a:gd name="connsiteX0-1" fmla="*/ 0 w 8147640"/>
                <a:gd name="connsiteY0-2" fmla="*/ 0 h 6100142"/>
                <a:gd name="connsiteX1-3" fmla="*/ 8147640 w 8147640"/>
                <a:gd name="connsiteY1-4" fmla="*/ 0 h 6100142"/>
                <a:gd name="connsiteX2-5" fmla="*/ 0 w 8147640"/>
                <a:gd name="connsiteY2-6" fmla="*/ 6100142 h 6100142"/>
                <a:gd name="connsiteX3-7" fmla="*/ 0 w 8147640"/>
                <a:gd name="connsiteY3-8" fmla="*/ 0 h 6100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147640" h="6100142">
                  <a:moveTo>
                    <a:pt x="0" y="0"/>
                  </a:moveTo>
                  <a:lnTo>
                    <a:pt x="8147640" y="0"/>
                  </a:lnTo>
                  <a:lnTo>
                    <a:pt x="0" y="61001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 flipV="1">
              <a:off x="-8689" y="0"/>
              <a:ext cx="4275888" cy="175085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1" name="圖片 30" descr="一張含有 螢幕擷取畫面, 圓形, 圖形, 鮮豔 的圖片&#10;&#10;自動產生的描述">
              <a:extLst>
                <a:ext uri="{FF2B5EF4-FFF2-40B4-BE49-F238E27FC236}">
                  <a16:creationId xmlns:a16="http://schemas.microsoft.com/office/drawing/2014/main" id="{E49D35B9-2465-D7B5-12DC-3FC7483842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600" y="1044000"/>
              <a:ext cx="540000" cy="566596"/>
            </a:xfrm>
            <a:prstGeom prst="rect">
              <a:avLst/>
            </a:prstGeom>
          </p:spPr>
        </p:pic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ED49C2DF-64F3-FDAD-2FCD-E77747750C9E}"/>
              </a:ext>
            </a:extLst>
          </p:cNvPr>
          <p:cNvGrpSpPr/>
          <p:nvPr/>
        </p:nvGrpSpPr>
        <p:grpSpPr>
          <a:xfrm>
            <a:off x="610984" y="4013792"/>
            <a:ext cx="3135714" cy="907317"/>
            <a:chOff x="610984" y="4013792"/>
            <a:chExt cx="3135714" cy="907317"/>
          </a:xfrm>
        </p:grpSpPr>
        <p:sp>
          <p:nvSpPr>
            <p:cNvPr id="3" name="矩形 2"/>
            <p:cNvSpPr/>
            <p:nvPr/>
          </p:nvSpPr>
          <p:spPr>
            <a:xfrm>
              <a:off x="838201" y="4013792"/>
              <a:ext cx="2908497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TW" altLang="en-US" sz="1300" b="1" spc="44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承包廠</a:t>
              </a:r>
              <a:r>
                <a:rPr lang="zh-TW" altLang="en-US" sz="13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商：耀瑄科技股份有限公司</a:t>
              </a:r>
              <a:endPara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C8EF2A8D-960C-FE8A-452D-473C2ADB37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984" y="4061435"/>
              <a:ext cx="324000" cy="859674"/>
              <a:chOff x="585374" y="3929392"/>
              <a:chExt cx="360000" cy="955191"/>
            </a:xfrm>
          </p:grpSpPr>
          <p:pic>
            <p:nvPicPr>
              <p:cNvPr id="18" name="圖片 17" descr="一張含有 時鐘, 螢幕擷取畫面, 文字, 設計 的圖片&#10;&#10;自動產生的描述">
                <a:extLst>
                  <a:ext uri="{FF2B5EF4-FFF2-40B4-BE49-F238E27FC236}">
                    <a16:creationId xmlns:a16="http://schemas.microsoft.com/office/drawing/2014/main" id="{F69222CC-603B-1D25-01FC-BCF8FB94A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7" t="5505" r="65361" b="73537"/>
              <a:stretch/>
            </p:blipFill>
            <p:spPr>
              <a:xfrm>
                <a:off x="585374" y="4524582"/>
                <a:ext cx="360000" cy="360001"/>
              </a:xfrm>
              <a:prstGeom prst="rect">
                <a:avLst/>
              </a:prstGeom>
            </p:spPr>
          </p:pic>
          <p:pic>
            <p:nvPicPr>
              <p:cNvPr id="36" name="圖片 35" descr="一張含有 時鐘, 螢幕擷取畫面, 文字, 設計 的圖片&#10;&#10;自動產生的描述">
                <a:extLst>
                  <a:ext uri="{FF2B5EF4-FFF2-40B4-BE49-F238E27FC236}">
                    <a16:creationId xmlns:a16="http://schemas.microsoft.com/office/drawing/2014/main" id="{6A5C190D-05CB-E67B-C6B2-D66E3AD13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04" t="26145" r="66880" b="52559"/>
              <a:stretch/>
            </p:blipFill>
            <p:spPr>
              <a:xfrm>
                <a:off x="624022" y="4223543"/>
                <a:ext cx="280000" cy="336035"/>
              </a:xfrm>
              <a:prstGeom prst="rect">
                <a:avLst/>
              </a:prstGeom>
            </p:spPr>
          </p:pic>
          <p:pic>
            <p:nvPicPr>
              <p:cNvPr id="37" name="圖片 36">
                <a:extLst>
                  <a:ext uri="{FF2B5EF4-FFF2-40B4-BE49-F238E27FC236}">
                    <a16:creationId xmlns:a16="http://schemas.microsoft.com/office/drawing/2014/main" id="{462B802B-AC6B-1F58-2373-EB514D134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54" r="9354"/>
              <a:stretch/>
            </p:blipFill>
            <p:spPr>
              <a:xfrm>
                <a:off x="650022" y="3929392"/>
                <a:ext cx="228000" cy="273631"/>
              </a:xfrm>
              <a:prstGeom prst="rect">
                <a:avLst/>
              </a:prstGeom>
            </p:spPr>
          </p:pic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F8CF1CA-A618-CA75-D9FD-29DCA1FDACE4}"/>
                </a:ext>
              </a:extLst>
            </p:cNvPr>
            <p:cNvSpPr/>
            <p:nvPr/>
          </p:nvSpPr>
          <p:spPr>
            <a:xfrm>
              <a:off x="838201" y="4570247"/>
              <a:ext cx="2229782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TW" altLang="en-US" sz="1300" b="1" spc="44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會議日</a:t>
              </a:r>
              <a:r>
                <a:rPr lang="zh-TW" altLang="en-US" sz="13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期：</a:t>
              </a:r>
              <a:r>
                <a:rPr lang="en-US" altLang="zh-TW" sz="13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2025.04.11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F168822-F030-C926-BDAD-0A99797702B9}"/>
                </a:ext>
              </a:extLst>
            </p:cNvPr>
            <p:cNvSpPr/>
            <p:nvPr/>
          </p:nvSpPr>
          <p:spPr>
            <a:xfrm>
              <a:off x="841534" y="4299002"/>
              <a:ext cx="2341670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TW" altLang="en-US" sz="1300" b="1" spc="44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專案經</a:t>
              </a:r>
              <a:r>
                <a:rPr lang="zh-TW" altLang="en-US" sz="13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理：朱翌銨</a:t>
              </a:r>
              <a:endPara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7D311B1-1032-C14E-93FA-473862C0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74168-8010-FB38-2D56-7417D989B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FB4C6A5-D6D9-0949-80E7-465116EC9703}"/>
              </a:ext>
            </a:extLst>
          </p:cNvPr>
          <p:cNvGrpSpPr/>
          <p:nvPr/>
        </p:nvGrpSpPr>
        <p:grpSpPr>
          <a:xfrm>
            <a:off x="0" y="-2485"/>
            <a:ext cx="4038600" cy="5145985"/>
            <a:chOff x="0" y="-2485"/>
            <a:chExt cx="4038600" cy="5145985"/>
          </a:xfrm>
        </p:grpSpPr>
        <p:sp>
          <p:nvSpPr>
            <p:cNvPr id="21" name="任意多边形 20">
              <a:extLst>
                <a:ext uri="{FF2B5EF4-FFF2-40B4-BE49-F238E27FC236}">
                  <a16:creationId xmlns:a16="http://schemas.microsoft.com/office/drawing/2014/main" id="{3FDF6949-4AD1-2C53-5D87-6FBD69DA1FE9}"/>
                </a:ext>
              </a:extLst>
            </p:cNvPr>
            <p:cNvSpPr/>
            <p:nvPr/>
          </p:nvSpPr>
          <p:spPr>
            <a:xfrm flipV="1">
              <a:off x="86821" y="-2485"/>
              <a:ext cx="3951779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D144EEC8-FF35-BD74-677C-08D87F202BB6}"/>
                </a:ext>
              </a:extLst>
            </p:cNvPr>
            <p:cNvSpPr/>
            <p:nvPr/>
          </p:nvSpPr>
          <p:spPr>
            <a:xfrm flipV="1">
              <a:off x="0" y="0"/>
              <a:ext cx="3768946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189EB68-BDBA-CB74-C8EE-20D9B63F5967}"/>
              </a:ext>
            </a:extLst>
          </p:cNvPr>
          <p:cNvGrpSpPr/>
          <p:nvPr/>
        </p:nvGrpSpPr>
        <p:grpSpPr>
          <a:xfrm>
            <a:off x="1528595" y="1509545"/>
            <a:ext cx="1595605" cy="1595605"/>
            <a:chOff x="838200" y="438150"/>
            <a:chExt cx="1595605" cy="1595605"/>
          </a:xfrm>
          <a:solidFill>
            <a:schemeClr val="accent2"/>
          </a:solidFill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F9BC6437-F168-72CE-7C7E-F8E795B12059}"/>
                </a:ext>
              </a:extLst>
            </p:cNvPr>
            <p:cNvSpPr/>
            <p:nvPr/>
          </p:nvSpPr>
          <p:spPr>
            <a:xfrm rot="5400000">
              <a:off x="838200" y="438150"/>
              <a:ext cx="1595605" cy="1595605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CCA9353-887B-E79E-1E66-E9CE74370C6E}"/>
                </a:ext>
              </a:extLst>
            </p:cNvPr>
            <p:cNvSpPr txBox="1"/>
            <p:nvPr/>
          </p:nvSpPr>
          <p:spPr>
            <a:xfrm>
              <a:off x="1146124" y="790128"/>
              <a:ext cx="979755" cy="89255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5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03</a:t>
              </a:r>
              <a:endParaRPr lang="zh-CN" altLang="en-US" sz="5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右箭头 19">
            <a:extLst>
              <a:ext uri="{FF2B5EF4-FFF2-40B4-BE49-F238E27FC236}">
                <a16:creationId xmlns:a16="http://schemas.microsoft.com/office/drawing/2014/main" id="{10EAEF34-EEB3-E185-E0DD-86A5CA8A0967}"/>
              </a:ext>
            </a:extLst>
          </p:cNvPr>
          <p:cNvSpPr/>
          <p:nvPr/>
        </p:nvSpPr>
        <p:spPr>
          <a:xfrm flipH="1">
            <a:off x="5715000" y="3710281"/>
            <a:ext cx="3434815" cy="233069"/>
          </a:xfrm>
          <a:prstGeom prst="rightArrow">
            <a:avLst>
              <a:gd name="adj1" fmla="val 30800"/>
              <a:gd name="adj2" fmla="val 152400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8">
            <a:extLst>
              <a:ext uri="{FF2B5EF4-FFF2-40B4-BE49-F238E27FC236}">
                <a16:creationId xmlns:a16="http://schemas.microsoft.com/office/drawing/2014/main" id="{2EF537CD-B0F0-AEAA-63DC-A53D2ABEBED3}"/>
              </a:ext>
            </a:extLst>
          </p:cNvPr>
          <p:cNvSpPr txBox="1"/>
          <p:nvPr/>
        </p:nvSpPr>
        <p:spPr>
          <a:xfrm>
            <a:off x="3657600" y="1861523"/>
            <a:ext cx="46987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專案團隊</a:t>
            </a:r>
            <a:endParaRPr lang="zh-CN" altLang="en-US" sz="5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6" name="TextBox 49">
            <a:extLst>
              <a:ext uri="{FF2B5EF4-FFF2-40B4-BE49-F238E27FC236}">
                <a16:creationId xmlns:a16="http://schemas.microsoft.com/office/drawing/2014/main" id="{47687545-5037-2ABD-5963-FAFED635423B}"/>
              </a:ext>
            </a:extLst>
          </p:cNvPr>
          <p:cNvSpPr txBox="1"/>
          <p:nvPr/>
        </p:nvSpPr>
        <p:spPr>
          <a:xfrm>
            <a:off x="3714160" y="2784853"/>
            <a:ext cx="26619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TW" altLang="en-US" sz="1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團隊組織圖、聯繫資訊</a:t>
            </a:r>
            <a:endParaRPr lang="en-US" altLang="zh-CN" sz="1400" dirty="0">
              <a:solidFill>
                <a:schemeClr val="accent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83DF30E6-5812-159F-4308-61EEE4513DE2}"/>
              </a:ext>
            </a:extLst>
          </p:cNvPr>
          <p:cNvSpPr/>
          <p:nvPr/>
        </p:nvSpPr>
        <p:spPr>
          <a:xfrm flipH="1" flipV="1">
            <a:off x="4603840" y="0"/>
            <a:ext cx="3473360" cy="142224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274A82B-B701-A270-DE3E-1B757454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8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37">
            <a:extLst>
              <a:ext uri="{FF2B5EF4-FFF2-40B4-BE49-F238E27FC236}">
                <a16:creationId xmlns:a16="http://schemas.microsoft.com/office/drawing/2014/main" id="{56C5DF2C-0A72-BD40-F67C-58C747310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27" y="1413893"/>
            <a:ext cx="1839434" cy="6986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zh-TW" sz="15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37">
            <a:extLst>
              <a:ext uri="{FF2B5EF4-FFF2-40B4-BE49-F238E27FC236}">
                <a16:creationId xmlns:a16="http://schemas.microsoft.com/office/drawing/2014/main" id="{9C0FC20C-95DB-8AAF-E0DB-2E15C2596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509" y="1954802"/>
            <a:ext cx="1839434" cy="6986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zh-TW" sz="15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2" name="文字方塊 37">
            <a:extLst>
              <a:ext uri="{FF2B5EF4-FFF2-40B4-BE49-F238E27FC236}">
                <a16:creationId xmlns:a16="http://schemas.microsoft.com/office/drawing/2014/main" id="{BBFFC70B-3C5A-154B-8658-E4F7E2AA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617" y="3339058"/>
            <a:ext cx="1581583" cy="909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zh-TW" sz="15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9" name="標題 48">
            <a:extLst>
              <a:ext uri="{FF2B5EF4-FFF2-40B4-BE49-F238E27FC236}">
                <a16:creationId xmlns:a16="http://schemas.microsoft.com/office/drawing/2014/main" id="{D0A12B27-E349-21F0-2867-9294B2E5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專案團隊組織圖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44848E6-A6FC-B891-0FFE-E0317F8D0DF7}"/>
              </a:ext>
            </a:extLst>
          </p:cNvPr>
          <p:cNvGrpSpPr>
            <a:grpSpLocks noChangeAspect="1"/>
          </p:cNvGrpSpPr>
          <p:nvPr/>
        </p:nvGrpSpPr>
        <p:grpSpPr>
          <a:xfrm>
            <a:off x="524423" y="742959"/>
            <a:ext cx="8224989" cy="3505087"/>
            <a:chOff x="1020866" y="1626037"/>
            <a:chExt cx="11186331" cy="4767068"/>
          </a:xfrm>
        </p:grpSpPr>
        <p:sp>
          <p:nvSpPr>
            <p:cNvPr id="19" name="文字方塊 37">
              <a:extLst>
                <a:ext uri="{FF2B5EF4-FFF2-40B4-BE49-F238E27FC236}">
                  <a16:creationId xmlns:a16="http://schemas.microsoft.com/office/drawing/2014/main" id="{02337B00-9B6E-D312-6601-256757C0C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332" y="5156701"/>
              <a:ext cx="2151019" cy="12364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endParaRPr lang="zh-TW" sz="15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0" name="文字方塊 37">
              <a:extLst>
                <a:ext uri="{FF2B5EF4-FFF2-40B4-BE49-F238E27FC236}">
                  <a16:creationId xmlns:a16="http://schemas.microsoft.com/office/drawing/2014/main" id="{CEFF5DBB-538B-CDE7-71CE-0F3AEDF25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5436" y="5152609"/>
              <a:ext cx="2151020" cy="11852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endParaRPr lang="zh-TW" sz="15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文字方塊 37">
              <a:extLst>
                <a:ext uri="{FF2B5EF4-FFF2-40B4-BE49-F238E27FC236}">
                  <a16:creationId xmlns:a16="http://schemas.microsoft.com/office/drawing/2014/main" id="{48ABE1DE-C8F2-584B-A37D-67F1B8063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6177" y="5101341"/>
              <a:ext cx="2151020" cy="12040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endParaRPr lang="zh-TW" sz="15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37">
              <a:extLst>
                <a:ext uri="{FF2B5EF4-FFF2-40B4-BE49-F238E27FC236}">
                  <a16:creationId xmlns:a16="http://schemas.microsoft.com/office/drawing/2014/main" id="{62EC1E84-9E11-B76C-AA84-AB87B744D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4940" y="3231932"/>
              <a:ext cx="2501708" cy="9502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endParaRPr lang="zh-TW" sz="15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37">
              <a:extLst>
                <a:ext uri="{FF2B5EF4-FFF2-40B4-BE49-F238E27FC236}">
                  <a16:creationId xmlns:a16="http://schemas.microsoft.com/office/drawing/2014/main" id="{B49F74C5-FA73-0665-A0A5-482BC6493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7114" y="1634080"/>
              <a:ext cx="2509536" cy="8905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endParaRPr lang="zh-TW" sz="15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A2B93D4D-30C2-E1C4-49F8-98621051937F}"/>
                </a:ext>
              </a:extLst>
            </p:cNvPr>
            <p:cNvGrpSpPr/>
            <p:nvPr/>
          </p:nvGrpSpPr>
          <p:grpSpPr>
            <a:xfrm>
              <a:off x="1020866" y="1626037"/>
              <a:ext cx="11186331" cy="4761894"/>
              <a:chOff x="471793" y="-11782"/>
              <a:chExt cx="6538539" cy="3369732"/>
            </a:xfrm>
          </p:grpSpPr>
          <p:cxnSp>
            <p:nvCxnSpPr>
              <p:cNvPr id="31" name="直線接點 30">
                <a:extLst>
                  <a:ext uri="{FF2B5EF4-FFF2-40B4-BE49-F238E27FC236}">
                    <a16:creationId xmlns:a16="http://schemas.microsoft.com/office/drawing/2014/main" id="{5E28C4FC-2419-76C5-12F3-7AFFDA6656E6}"/>
                  </a:ext>
                </a:extLst>
              </p:cNvPr>
              <p:cNvCxnSpPr>
                <a:cxnSpLocks noChangeShapeType="1"/>
                <a:stCxn id="22" idx="2"/>
              </p:cNvCxnSpPr>
              <p:nvPr/>
            </p:nvCxnSpPr>
            <p:spPr bwMode="auto">
              <a:xfrm flipH="1">
                <a:off x="3373850" y="1797039"/>
                <a:ext cx="1" cy="669216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文字方塊 40">
                <a:extLst>
                  <a:ext uri="{FF2B5EF4-FFF2-40B4-BE49-F238E27FC236}">
                    <a16:creationId xmlns:a16="http://schemas.microsoft.com/office/drawing/2014/main" id="{69DEFCB3-2C33-B3B5-A2F4-56AE75723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2175" y="1435861"/>
                <a:ext cx="1462813" cy="364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altLang="en-US" sz="1500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朱翌銨</a:t>
                </a:r>
                <a:endParaRPr lang="zh-TW" sz="15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直線接點 32">
                <a:extLst>
                  <a:ext uri="{FF2B5EF4-FFF2-40B4-BE49-F238E27FC236}">
                    <a16:creationId xmlns:a16="http://schemas.microsoft.com/office/drawing/2014/main" id="{049D8A31-009F-12ED-6B8B-FA160B0601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V="1">
                <a:off x="3106141" y="844469"/>
                <a:ext cx="539992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文字方塊 37">
                <a:extLst>
                  <a:ext uri="{FF2B5EF4-FFF2-40B4-BE49-F238E27FC236}">
                    <a16:creationId xmlns:a16="http://schemas.microsoft.com/office/drawing/2014/main" id="{2629C52D-D0C4-789B-C317-A41149814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9522" y="310392"/>
                <a:ext cx="1466852" cy="3214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altLang="en-US" sz="1500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葛怡廷</a:t>
                </a:r>
                <a:endParaRPr lang="zh-TW" altLang="zh-TW" sz="15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8C1D2F1F-04E8-40FF-DA1F-08F32DB5B89B}"/>
                  </a:ext>
                </a:extLst>
              </p:cNvPr>
              <p:cNvGrpSpPr/>
              <p:nvPr/>
            </p:nvGrpSpPr>
            <p:grpSpPr>
              <a:xfrm>
                <a:off x="1134461" y="2156619"/>
                <a:ext cx="5292828" cy="325059"/>
                <a:chOff x="439172" y="-11081"/>
                <a:chExt cx="3997813" cy="325059"/>
              </a:xfrm>
            </p:grpSpPr>
            <p:cxnSp>
              <p:nvCxnSpPr>
                <p:cNvPr id="45" name="直線接點 44">
                  <a:extLst>
                    <a:ext uri="{FF2B5EF4-FFF2-40B4-BE49-F238E27FC236}">
                      <a16:creationId xmlns:a16="http://schemas.microsoft.com/office/drawing/2014/main" id="{59EB8E42-7407-6F0F-5CF7-797FC44B6A1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39173" y="3173"/>
                  <a:ext cx="3997812" cy="30690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" name="直線接點 45">
                  <a:extLst>
                    <a:ext uri="{FF2B5EF4-FFF2-40B4-BE49-F238E27FC236}">
                      <a16:creationId xmlns:a16="http://schemas.microsoft.com/office/drawing/2014/main" id="{45F30550-D3F5-4431-9978-BFFD36CE394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39172" y="-11081"/>
                  <a:ext cx="0" cy="298404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直線接點 47">
                  <a:extLst>
                    <a:ext uri="{FF2B5EF4-FFF2-40B4-BE49-F238E27FC236}">
                      <a16:creationId xmlns:a16="http://schemas.microsoft.com/office/drawing/2014/main" id="{0160177B-67F5-8D00-95A5-D3CA43BE200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436985" y="17341"/>
                  <a:ext cx="0" cy="296637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id="{8C24FB93-A974-9B06-804D-AD2C6FDEE7D6}"/>
                  </a:ext>
                </a:extLst>
              </p:cNvPr>
              <p:cNvGrpSpPr/>
              <p:nvPr/>
            </p:nvGrpSpPr>
            <p:grpSpPr>
              <a:xfrm>
                <a:off x="471793" y="2764016"/>
                <a:ext cx="6538539" cy="593934"/>
                <a:chOff x="471793" y="196428"/>
                <a:chExt cx="6538539" cy="594296"/>
              </a:xfrm>
            </p:grpSpPr>
            <p:sp>
              <p:nvSpPr>
                <p:cNvPr id="42" name="文字方塊 51">
                  <a:extLst>
                    <a:ext uri="{FF2B5EF4-FFF2-40B4-BE49-F238E27FC236}">
                      <a16:creationId xmlns:a16="http://schemas.microsoft.com/office/drawing/2014/main" id="{65064E0F-A320-1931-88D8-4C7B01BC87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793" y="242137"/>
                  <a:ext cx="1257300" cy="5485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zh-TW" altLang="en-US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組長：詹揚麟</a:t>
                  </a:r>
                  <a:br>
                    <a:rPr lang="en-US" altLang="zh-TW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</a:br>
                  <a:r>
                    <a:rPr lang="zh-CN" altLang="en-US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組員：</a:t>
                  </a:r>
                  <a:r>
                    <a:rPr lang="en-US" altLang="zh-TW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1</a:t>
                  </a:r>
                  <a:r>
                    <a:rPr lang="zh-CN" altLang="en-US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人</a:t>
                  </a:r>
                  <a:endParaRPr lang="en-US" altLang="zh-TW" sz="1500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文字方塊 55">
                  <a:extLst>
                    <a:ext uri="{FF2B5EF4-FFF2-40B4-BE49-F238E27FC236}">
                      <a16:creationId xmlns:a16="http://schemas.microsoft.com/office/drawing/2014/main" id="{97AA64B0-D8D9-735A-42AE-3E755890BD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3032" y="196428"/>
                  <a:ext cx="1257300" cy="5358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zh-TW" altLang="en-US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組長：高婷</a:t>
                  </a:r>
                  <a:br>
                    <a:rPr lang="en-US" altLang="zh-TW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</a:br>
                  <a:r>
                    <a:rPr lang="zh-CN" altLang="en-US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組員：</a:t>
                  </a:r>
                  <a:r>
                    <a:rPr lang="en-US" altLang="zh-CN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1</a:t>
                  </a:r>
                  <a:r>
                    <a:rPr lang="zh-CN" altLang="en-US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人</a:t>
                  </a:r>
                  <a:endParaRPr lang="en-US" altLang="zh-TW" sz="1500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文字方塊 61">
                  <a:extLst>
                    <a:ext uri="{FF2B5EF4-FFF2-40B4-BE49-F238E27FC236}">
                      <a16:creationId xmlns:a16="http://schemas.microsoft.com/office/drawing/2014/main" id="{00B9BE8B-3F13-04E7-C550-CC8757134C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8159" y="212360"/>
                  <a:ext cx="1257300" cy="5345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zh-TW" altLang="en-US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組長：黃浩絜</a:t>
                  </a:r>
                  <a:br>
                    <a:rPr lang="en-US" altLang="zh-TW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</a:br>
                  <a:r>
                    <a:rPr lang="zh-CN" altLang="en-US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組員：</a:t>
                  </a:r>
                  <a:r>
                    <a:rPr lang="en-US" altLang="zh-CN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2</a:t>
                  </a:r>
                  <a:r>
                    <a:rPr lang="zh-CN" altLang="en-US" sz="1500" b="1" kern="100" dirty="0"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人</a:t>
                  </a:r>
                  <a:endParaRPr lang="en-US" altLang="zh-TW" sz="1500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7" name="文字方塊 95">
                <a:extLst>
                  <a:ext uri="{FF2B5EF4-FFF2-40B4-BE49-F238E27FC236}">
                    <a16:creationId xmlns:a16="http://schemas.microsoft.com/office/drawing/2014/main" id="{D9C1AA7C-EB53-CF0C-B5F5-7E7EAA4D0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2175" y="-11782"/>
                <a:ext cx="1466852" cy="32143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altLang="en-US" sz="1500" b="1" kern="1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專案主持人</a:t>
                </a:r>
                <a:r>
                  <a:rPr lang="en-US" sz="1500" b="1" kern="100" dirty="0">
                    <a:solidFill>
                      <a:schemeClr val="bg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 </a:t>
                </a:r>
                <a:endParaRPr lang="zh-TW" sz="1500" b="1" kern="100" dirty="0"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字方塊 96">
                <a:extLst>
                  <a:ext uri="{FF2B5EF4-FFF2-40B4-BE49-F238E27FC236}">
                    <a16:creationId xmlns:a16="http://schemas.microsoft.com/office/drawing/2014/main" id="{F89ADAEA-74A7-60B0-2F72-0EE2BFB5B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9522" y="1114465"/>
                <a:ext cx="1465466" cy="32149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sz="1500" b="1" kern="100" dirty="0">
                    <a:solidFill>
                      <a:schemeClr val="bg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專案經理</a:t>
                </a:r>
              </a:p>
            </p:txBody>
          </p:sp>
          <p:sp>
            <p:nvSpPr>
              <p:cNvPr id="39" name="文字方塊 98">
                <a:extLst>
                  <a:ext uri="{FF2B5EF4-FFF2-40B4-BE49-F238E27FC236}">
                    <a16:creationId xmlns:a16="http://schemas.microsoft.com/office/drawing/2014/main" id="{76434ACF-BBD5-A240-5A2C-D69BB3466B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797" y="2489123"/>
                <a:ext cx="1257296" cy="32149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altLang="en-US" sz="1500" b="1" kern="1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系統分析</a:t>
                </a:r>
                <a:r>
                  <a:rPr lang="zh-TW" sz="1500" b="1" kern="100" dirty="0">
                    <a:solidFill>
                      <a:schemeClr val="bg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組</a:t>
                </a:r>
              </a:p>
            </p:txBody>
          </p:sp>
          <p:sp>
            <p:nvSpPr>
              <p:cNvPr id="40" name="文字方塊 102">
                <a:extLst>
                  <a:ext uri="{FF2B5EF4-FFF2-40B4-BE49-F238E27FC236}">
                    <a16:creationId xmlns:a16="http://schemas.microsoft.com/office/drawing/2014/main" id="{F25F754C-32B0-D57D-D18E-0F3FE459F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6333" y="2458444"/>
                <a:ext cx="1257296" cy="32149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altLang="en-US" sz="1500" b="1" kern="1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系統工程</a:t>
                </a:r>
                <a:r>
                  <a:rPr lang="zh-TW" sz="1500" b="1" kern="100" dirty="0">
                    <a:solidFill>
                      <a:schemeClr val="bg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組</a:t>
                </a:r>
              </a:p>
            </p:txBody>
          </p:sp>
          <p:sp>
            <p:nvSpPr>
              <p:cNvPr id="41" name="文字方塊 103">
                <a:extLst>
                  <a:ext uri="{FF2B5EF4-FFF2-40B4-BE49-F238E27FC236}">
                    <a16:creationId xmlns:a16="http://schemas.microsoft.com/office/drawing/2014/main" id="{FFA0B825-A8FB-9F2B-6869-B044C125E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3032" y="2442521"/>
                <a:ext cx="1257296" cy="32149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sz="1500" b="1" kern="100" dirty="0">
                    <a:solidFill>
                      <a:schemeClr val="bg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品質保證組</a:t>
                </a:r>
              </a:p>
            </p:txBody>
          </p:sp>
          <p:sp>
            <p:nvSpPr>
              <p:cNvPr id="3" name="文字方塊 40">
                <a:extLst>
                  <a:ext uri="{FF2B5EF4-FFF2-40B4-BE49-F238E27FC236}">
                    <a16:creationId xmlns:a16="http://schemas.microsoft.com/office/drawing/2014/main" id="{5D5E8C64-265A-E384-55FF-7082842378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5211" y="1457231"/>
                <a:ext cx="1462813" cy="364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altLang="en-US" sz="1500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唐虎</a:t>
                </a:r>
                <a:endParaRPr lang="zh-TW" sz="15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文字方塊 96">
                <a:extLst>
                  <a:ext uri="{FF2B5EF4-FFF2-40B4-BE49-F238E27FC236}">
                    <a16:creationId xmlns:a16="http://schemas.microsoft.com/office/drawing/2014/main" id="{81478686-C689-8BBF-3212-EFBFA6967B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2557" y="1135835"/>
                <a:ext cx="1465466" cy="32149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altLang="en-US" sz="1500" b="1" kern="1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資訊安全組</a:t>
                </a:r>
                <a:endParaRPr lang="zh-TW" sz="1500" b="1" kern="100" dirty="0"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文字方塊 40">
                <a:extLst>
                  <a:ext uri="{FF2B5EF4-FFF2-40B4-BE49-F238E27FC236}">
                    <a16:creationId xmlns:a16="http://schemas.microsoft.com/office/drawing/2014/main" id="{BDF7C46A-483E-8F7B-E7A5-B31AF894F2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258" y="951894"/>
                <a:ext cx="1462813" cy="364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altLang="en-US" sz="1500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洪啟榮</a:t>
                </a:r>
                <a:endParaRPr lang="zh-TW" sz="15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字方塊 96">
                <a:extLst>
                  <a:ext uri="{FF2B5EF4-FFF2-40B4-BE49-F238E27FC236}">
                    <a16:creationId xmlns:a16="http://schemas.microsoft.com/office/drawing/2014/main" id="{65463CC5-A1B7-FB4B-D02A-369BE1571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604" y="630498"/>
                <a:ext cx="1465466" cy="32149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zh-TW" altLang="en-US" sz="1500" b="1" kern="1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專案管理委員會</a:t>
                </a:r>
                <a:endParaRPr lang="zh-TW" sz="1500" b="1" kern="100" dirty="0"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90BF6025-A843-53DD-03A2-F79162791A26}"/>
              </a:ext>
            </a:extLst>
          </p:cNvPr>
          <p:cNvSpPr txBox="1"/>
          <p:nvPr/>
        </p:nvSpPr>
        <p:spPr>
          <a:xfrm>
            <a:off x="5087852" y="794040"/>
            <a:ext cx="21716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80000" defTabSz="9144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專案之績效、品質及時程控管</a:t>
            </a:r>
            <a:endParaRPr lang="en-US" altLang="zh-TW" sz="1050" b="1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03FC424-CB51-02F2-7BC2-26EA12E0256F}"/>
              </a:ext>
            </a:extLst>
          </p:cNvPr>
          <p:cNvSpPr txBox="1"/>
          <p:nvPr/>
        </p:nvSpPr>
        <p:spPr>
          <a:xfrm>
            <a:off x="5124932" y="1897338"/>
            <a:ext cx="1354674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80000" defTabSz="9144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專案規劃與執行</a:t>
            </a:r>
            <a:endParaRPr lang="en-US" altLang="zh-TW" sz="1050" b="1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144000" indent="-180000" defTabSz="9144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監控專案進度</a:t>
            </a:r>
            <a:endParaRPr lang="en-US" altLang="zh-TW" sz="1050" b="1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144000" indent="-180000" defTabSz="9144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專案問題處理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0E38EF0-845A-234F-92E2-94E6E82E64A1}"/>
              </a:ext>
            </a:extLst>
          </p:cNvPr>
          <p:cNvSpPr txBox="1"/>
          <p:nvPr/>
        </p:nvSpPr>
        <p:spPr>
          <a:xfrm>
            <a:off x="5825432" y="4244242"/>
            <a:ext cx="13305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建置環境佈署與系統安裝設定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3AAAD0-329C-8C98-B1B9-B08985F8F9A1}"/>
              </a:ext>
            </a:extLst>
          </p:cNvPr>
          <p:cNvSpPr txBox="1">
            <a:spLocks/>
          </p:cNvSpPr>
          <p:nvPr/>
        </p:nvSpPr>
        <p:spPr>
          <a:xfrm>
            <a:off x="7878332" y="4215082"/>
            <a:ext cx="914400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defTabSz="9144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質量管理</a:t>
            </a:r>
            <a:endParaRPr lang="en-US" altLang="zh-TW" sz="1050" b="1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180000" indent="-180000" defTabSz="9144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改善跟進</a:t>
            </a:r>
            <a:endParaRPr lang="en-US" altLang="zh-TW" sz="1050" b="1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180000" indent="-180000" defTabSz="9144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行政協助</a:t>
            </a:r>
            <a:endParaRPr lang="en-US" altLang="zh-TW" sz="1050" b="1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9581A4-AE61-D6BD-738E-58070F4E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11</a:t>
            </a:fld>
            <a:endParaRPr lang="zh-CN" altLang="en-US" dirty="0"/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E038563F-FFF6-5F4F-A0E6-9EED996825F2}"/>
              </a:ext>
            </a:extLst>
          </p:cNvPr>
          <p:cNvCxnSpPr>
            <a:cxnSpLocks noChangeShapeType="1"/>
            <a:endCxn id="40" idx="0"/>
          </p:cNvCxnSpPr>
          <p:nvPr/>
        </p:nvCxnSpPr>
        <p:spPr bwMode="auto">
          <a:xfrm>
            <a:off x="5748820" y="3024167"/>
            <a:ext cx="0" cy="285452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文字方塊 51">
            <a:extLst>
              <a:ext uri="{FF2B5EF4-FFF2-40B4-BE49-F238E27FC236}">
                <a16:creationId xmlns:a16="http://schemas.microsoft.com/office/drawing/2014/main" id="{E22DCE10-B6F5-394F-BAE1-0FCC48EE7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612" y="3663573"/>
            <a:ext cx="1581588" cy="569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zh-TW" altLang="en-US" sz="15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組長：黃子懿</a:t>
            </a:r>
            <a:br>
              <a:rPr lang="en-US" altLang="zh-TW" sz="15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15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組員：</a:t>
            </a:r>
            <a:r>
              <a:rPr lang="en-US" altLang="zh-CN" sz="15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CN" altLang="en-US" sz="15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endParaRPr lang="en-US" altLang="zh-TW" sz="15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1" name="文字方塊 98">
            <a:extLst>
              <a:ext uri="{FF2B5EF4-FFF2-40B4-BE49-F238E27FC236}">
                <a16:creationId xmlns:a16="http://schemas.microsoft.com/office/drawing/2014/main" id="{F914BA5F-4473-0240-BA38-723BD756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612" y="3332536"/>
            <a:ext cx="1581583" cy="33404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zh-TW" altLang="en-US" sz="15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系統開發</a:t>
            </a:r>
            <a:r>
              <a:rPr lang="zh-TW" sz="15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FF60FAC-0D8F-024D-5648-D2A3513543D5}"/>
              </a:ext>
            </a:extLst>
          </p:cNvPr>
          <p:cNvSpPr txBox="1"/>
          <p:nvPr/>
        </p:nvSpPr>
        <p:spPr>
          <a:xfrm>
            <a:off x="3663891" y="4286570"/>
            <a:ext cx="14760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依需求開發軟體</a:t>
            </a:r>
          </a:p>
          <a:p>
            <a:pPr marL="144000" indent="-1440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提升系統完成效率</a:t>
            </a:r>
            <a:endParaRPr lang="en-US" altLang="zh-TW" sz="1050" b="1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E94A31F0-1296-BE47-BFA9-BB5AE0ADE23E}"/>
              </a:ext>
            </a:extLst>
          </p:cNvPr>
          <p:cNvSpPr txBox="1"/>
          <p:nvPr/>
        </p:nvSpPr>
        <p:spPr>
          <a:xfrm>
            <a:off x="1315217" y="4336541"/>
            <a:ext cx="14391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 defTabSz="9144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依據系統功能需求，規劃作業流程。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A6AAB30-80AB-DC55-FB0E-F95F357338FB}"/>
              </a:ext>
            </a:extLst>
          </p:cNvPr>
          <p:cNvSpPr txBox="1"/>
          <p:nvPr/>
        </p:nvSpPr>
        <p:spPr>
          <a:xfrm>
            <a:off x="1216223" y="2200132"/>
            <a:ext cx="21716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800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專案監督與領導</a:t>
            </a:r>
            <a:endParaRPr lang="en-US" altLang="zh-TW" sz="1050" b="1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B8704854-57AC-3F31-F9EF-D410BBFB3C3E}"/>
              </a:ext>
            </a:extLst>
          </p:cNvPr>
          <p:cNvCxnSpPr>
            <a:cxnSpLocks noChangeShapeType="1"/>
            <a:endCxn id="14" idx="3"/>
          </p:cNvCxnSpPr>
          <p:nvPr/>
        </p:nvCxnSpPr>
        <p:spPr bwMode="auto">
          <a:xfrm flipH="1">
            <a:off x="2446961" y="1763227"/>
            <a:ext cx="1725155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B5EB1B3-B085-7FAF-8CAD-1DE8FCD26B8D}"/>
              </a:ext>
            </a:extLst>
          </p:cNvPr>
          <p:cNvSpPr txBox="1"/>
          <p:nvPr/>
        </p:nvSpPr>
        <p:spPr>
          <a:xfrm>
            <a:off x="7543800" y="2427130"/>
            <a:ext cx="21716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800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評估資通安全作業</a:t>
            </a:r>
            <a:endParaRPr lang="en-US" altLang="zh-TW" sz="1050" b="1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144000" indent="-180000"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050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落實與查核資訊安全</a:t>
            </a:r>
            <a:endParaRPr lang="en-US" altLang="zh-TW" sz="1050" b="1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8" grpId="0"/>
      <p:bldP spid="53" grpId="0"/>
      <p:bldP spid="1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304A5-52CC-2B8E-C6D8-ED5986C6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標題 48">
            <a:extLst>
              <a:ext uri="{FF2B5EF4-FFF2-40B4-BE49-F238E27FC236}">
                <a16:creationId xmlns:a16="http://schemas.microsoft.com/office/drawing/2014/main" id="{6568B8F8-3273-3C38-E585-624F1EF3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專案團隊組織圖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1FB1AA-EF0F-FC8B-4ABA-EE5B769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F957C9C-34E3-FD4F-969A-3017C4F9B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47551"/>
              </p:ext>
            </p:extLst>
          </p:nvPr>
        </p:nvGraphicFramePr>
        <p:xfrm>
          <a:off x="922705" y="760331"/>
          <a:ext cx="7288676" cy="4000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1757">
                  <a:extLst>
                    <a:ext uri="{9D8B030D-6E8A-4147-A177-3AD203B41FA5}">
                      <a16:colId xmlns:a16="http://schemas.microsoft.com/office/drawing/2014/main" val="413444382"/>
                    </a:ext>
                  </a:extLst>
                </a:gridCol>
                <a:gridCol w="1059774">
                  <a:extLst>
                    <a:ext uri="{9D8B030D-6E8A-4147-A177-3AD203B41FA5}">
                      <a16:colId xmlns:a16="http://schemas.microsoft.com/office/drawing/2014/main" val="4224115893"/>
                    </a:ext>
                  </a:extLst>
                </a:gridCol>
                <a:gridCol w="1236160">
                  <a:extLst>
                    <a:ext uri="{9D8B030D-6E8A-4147-A177-3AD203B41FA5}">
                      <a16:colId xmlns:a16="http://schemas.microsoft.com/office/drawing/2014/main" val="1595023413"/>
                    </a:ext>
                  </a:extLst>
                </a:gridCol>
                <a:gridCol w="1554739">
                  <a:extLst>
                    <a:ext uri="{9D8B030D-6E8A-4147-A177-3AD203B41FA5}">
                      <a16:colId xmlns:a16="http://schemas.microsoft.com/office/drawing/2014/main" val="2688927517"/>
                    </a:ext>
                  </a:extLst>
                </a:gridCol>
                <a:gridCol w="2136246">
                  <a:extLst>
                    <a:ext uri="{9D8B030D-6E8A-4147-A177-3AD203B41FA5}">
                      <a16:colId xmlns:a16="http://schemas.microsoft.com/office/drawing/2014/main" val="149236059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任務組別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組別角色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聯絡電話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聯絡信箱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4267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專案主持人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專案主持人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葛怡廷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0933-864-729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64302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xtn333156@exentric.com.tw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46808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專案管理委員會</a:t>
                      </a:r>
                    </a:p>
                  </a:txBody>
                  <a:tcPr marL="27551" marR="27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協同主持人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洪啟榮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0937-316-250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64302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keiyo</a:t>
                      </a: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@exentric.com.tw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84989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專案經理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專案經理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朱翌銨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0920-560</a:t>
                      </a: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901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64302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anne@exentric.com.tw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55478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資訊安全組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資訊安全組長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唐虎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0932-822-167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1717" marR="11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64302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amos@exentric.com.tw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1717" marR="11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77753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系統分析組</a:t>
                      </a:r>
                    </a:p>
                  </a:txBody>
                  <a:tcPr marL="62938" marR="62938" marT="31469" marB="3146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詹揚麟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07-5371368#</a:t>
                      </a: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123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james@exentric.com.tw</a:t>
                      </a:r>
                      <a:endParaRPr lang="zh-TW" altLang="zh-TW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063352"/>
                  </a:ext>
                </a:extLst>
              </a:tr>
              <a:tr h="285750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系統開發組</a:t>
                      </a:r>
                      <a:endParaRPr lang="zh-TW" altLang="en-US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2938" marR="62938" marT="31469" marB="3146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組長</a:t>
                      </a:r>
                      <a:endParaRPr lang="zh-TW" alt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黃子懿</a:t>
                      </a:r>
                      <a:endParaRPr lang="zh-TW" alt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07-5371368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noProof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rich</a:t>
                      </a: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@exentric.com.tw</a:t>
                      </a:r>
                      <a:endParaRPr lang="zh-TW" altLang="zh-TW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076755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</a:t>
                      </a: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開發</a:t>
                      </a: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2938" marR="62938" marT="31469" marB="3146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</a:t>
                      </a: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林思妤</a:t>
                      </a:r>
                      <a:endParaRPr lang="zh-TW" alt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07-5371368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en-US" altLang="zh-TW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swee</a:t>
                      </a:r>
                      <a:r>
                        <a:rPr lang="en-US" altLang="zh-TW" sz="1100" kern="100" noProof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@exentric.com.tw</a:t>
                      </a:r>
                      <a:endParaRPr lang="zh-TW" altLang="zh-TW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674361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組員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林庭玉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3643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07-5371368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debrah@exentric.com.tw</a:t>
                      </a:r>
                      <a:endParaRPr lang="zh-TW" altLang="zh-TW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370626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楊筑鈞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07-5371368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1717" marR="11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64302" rtl="0" eaLnBrk="1" fontAlgn="auto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yang@exentric.com.tw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1717" marR="11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261277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505" marR="95505" marT="47752" marB="4775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鄔艾琪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07-5371368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1717" marR="11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64302" rtl="0" eaLnBrk="1" fontAlgn="auto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chi0602@exentric.com.tw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1717" marR="11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869167"/>
                  </a:ext>
                </a:extLst>
              </a:tr>
              <a:tr h="2857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</a:t>
                      </a: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工程</a:t>
                      </a: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2938" marR="62938" marT="31469" marB="3146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黃浩絜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0989-628-477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64302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jay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@exentric.com.tw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60656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2938" marR="62938" marT="31469" marB="3146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組員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李皓瑋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0928-671-352 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xu38112002@exentric.com.tw</a:t>
                      </a: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865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品質保證組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2938" marR="62938" marT="31469" marB="3146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組長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7551" marR="27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0911-867-027</a:t>
                      </a:r>
                      <a:endParaRPr lang="zh-TW" altLang="en-US" sz="1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364302" rtl="0" eaLnBrk="1" fontAlgn="auto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taylor@exentric.com.tw</a:t>
                      </a:r>
                      <a:endParaRPr lang="zh-TW" altLang="en-US" sz="11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939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4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C0CA6-B6DB-6045-2A24-27B614CDE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6DBE437-1540-2F67-8C1D-2D2F1AE6192D}"/>
              </a:ext>
            </a:extLst>
          </p:cNvPr>
          <p:cNvGrpSpPr/>
          <p:nvPr/>
        </p:nvGrpSpPr>
        <p:grpSpPr>
          <a:xfrm>
            <a:off x="0" y="-2485"/>
            <a:ext cx="4038600" cy="5145985"/>
            <a:chOff x="0" y="-2485"/>
            <a:chExt cx="4038600" cy="5145985"/>
          </a:xfrm>
        </p:grpSpPr>
        <p:sp>
          <p:nvSpPr>
            <p:cNvPr id="21" name="任意多边形 20">
              <a:extLst>
                <a:ext uri="{FF2B5EF4-FFF2-40B4-BE49-F238E27FC236}">
                  <a16:creationId xmlns:a16="http://schemas.microsoft.com/office/drawing/2014/main" id="{A35DA670-634F-821C-4F15-6FF8857D7422}"/>
                </a:ext>
              </a:extLst>
            </p:cNvPr>
            <p:cNvSpPr/>
            <p:nvPr/>
          </p:nvSpPr>
          <p:spPr>
            <a:xfrm flipV="1">
              <a:off x="86821" y="-2485"/>
              <a:ext cx="3951779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FBD204C2-FAEA-043A-0ECD-4641AEFEB3EB}"/>
                </a:ext>
              </a:extLst>
            </p:cNvPr>
            <p:cNvSpPr/>
            <p:nvPr/>
          </p:nvSpPr>
          <p:spPr>
            <a:xfrm flipV="1">
              <a:off x="0" y="0"/>
              <a:ext cx="3768946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062AB24-E7E1-6C4F-AA89-489599933702}"/>
              </a:ext>
            </a:extLst>
          </p:cNvPr>
          <p:cNvGrpSpPr/>
          <p:nvPr/>
        </p:nvGrpSpPr>
        <p:grpSpPr>
          <a:xfrm>
            <a:off x="1528595" y="1509545"/>
            <a:ext cx="1595605" cy="1595605"/>
            <a:chOff x="838200" y="438150"/>
            <a:chExt cx="1595605" cy="1595605"/>
          </a:xfrm>
          <a:solidFill>
            <a:schemeClr val="accent2"/>
          </a:solidFill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2E3A6B2-FE62-6BD3-66C7-70F96C9D125A}"/>
                </a:ext>
              </a:extLst>
            </p:cNvPr>
            <p:cNvSpPr/>
            <p:nvPr/>
          </p:nvSpPr>
          <p:spPr>
            <a:xfrm rot="5400000">
              <a:off x="838200" y="438150"/>
              <a:ext cx="1595605" cy="1595605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0210CA6-96C2-22DD-2F67-03F11D45B3A9}"/>
                </a:ext>
              </a:extLst>
            </p:cNvPr>
            <p:cNvSpPr txBox="1"/>
            <p:nvPr/>
          </p:nvSpPr>
          <p:spPr>
            <a:xfrm>
              <a:off x="1146124" y="790128"/>
              <a:ext cx="979755" cy="89255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5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04</a:t>
              </a:r>
              <a:endParaRPr lang="zh-CN" altLang="en-US" sz="5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右箭头 19">
            <a:extLst>
              <a:ext uri="{FF2B5EF4-FFF2-40B4-BE49-F238E27FC236}">
                <a16:creationId xmlns:a16="http://schemas.microsoft.com/office/drawing/2014/main" id="{2ACF128E-239B-C549-7EA5-790B433EBCB2}"/>
              </a:ext>
            </a:extLst>
          </p:cNvPr>
          <p:cNvSpPr/>
          <p:nvPr/>
        </p:nvSpPr>
        <p:spPr>
          <a:xfrm flipH="1">
            <a:off x="5715000" y="3710281"/>
            <a:ext cx="3434815" cy="233069"/>
          </a:xfrm>
          <a:prstGeom prst="rightArrow">
            <a:avLst>
              <a:gd name="adj1" fmla="val 30800"/>
              <a:gd name="adj2" fmla="val 152400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8">
            <a:extLst>
              <a:ext uri="{FF2B5EF4-FFF2-40B4-BE49-F238E27FC236}">
                <a16:creationId xmlns:a16="http://schemas.microsoft.com/office/drawing/2014/main" id="{63076FAA-6054-E45E-6272-16282099D30A}"/>
              </a:ext>
            </a:extLst>
          </p:cNvPr>
          <p:cNvSpPr txBox="1"/>
          <p:nvPr/>
        </p:nvSpPr>
        <p:spPr>
          <a:xfrm>
            <a:off x="3657600" y="1861523"/>
            <a:ext cx="46987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專案時程</a:t>
            </a:r>
            <a:endParaRPr lang="zh-CN" altLang="en-US" sz="5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6" name="TextBox 49">
            <a:extLst>
              <a:ext uri="{FF2B5EF4-FFF2-40B4-BE49-F238E27FC236}">
                <a16:creationId xmlns:a16="http://schemas.microsoft.com/office/drawing/2014/main" id="{F62D8B8F-63FA-D986-0C14-73177EA8C7D9}"/>
              </a:ext>
            </a:extLst>
          </p:cNvPr>
          <p:cNvSpPr txBox="1"/>
          <p:nvPr/>
        </p:nvSpPr>
        <p:spPr>
          <a:xfrm>
            <a:off x="3714160" y="2784853"/>
            <a:ext cx="26619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TW" altLang="en-US" sz="1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預估時程、各階段工作</a:t>
            </a:r>
            <a:r>
              <a:rPr lang="en-US" altLang="zh-TW" sz="1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/</a:t>
            </a:r>
            <a:r>
              <a:rPr lang="zh-TW" altLang="en-US" sz="1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交付項目</a:t>
            </a:r>
            <a:endParaRPr lang="en-US" altLang="zh-CN" sz="1400" dirty="0">
              <a:solidFill>
                <a:schemeClr val="accent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3FA2A7B1-59B2-FE57-1ED1-450C7B8CC9C2}"/>
              </a:ext>
            </a:extLst>
          </p:cNvPr>
          <p:cNvSpPr/>
          <p:nvPr/>
        </p:nvSpPr>
        <p:spPr>
          <a:xfrm flipH="1" flipV="1">
            <a:off x="4603840" y="0"/>
            <a:ext cx="3473360" cy="142224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B75E3B7-C2D2-CE0E-8CA4-00446BFC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8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304A5-52CC-2B8E-C6D8-ED5986C6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9AC9A0B-1F02-F825-BB34-3D1B90426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46683"/>
              </p:ext>
            </p:extLst>
          </p:nvPr>
        </p:nvGraphicFramePr>
        <p:xfrm>
          <a:off x="361950" y="619971"/>
          <a:ext cx="8420100" cy="41840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2450">
                  <a:extLst>
                    <a:ext uri="{9D8B030D-6E8A-4147-A177-3AD203B41FA5}">
                      <a16:colId xmlns:a16="http://schemas.microsoft.com/office/drawing/2014/main" val="41344438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22411589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95023413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025595075"/>
                    </a:ext>
                  </a:extLst>
                </a:gridCol>
              </a:tblGrid>
              <a:tr h="282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階段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交付功能項目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1442670"/>
                  </a:ext>
                </a:extLst>
              </a:tr>
              <a:tr h="20348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zh-TW" sz="15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［</a:t>
                      </a:r>
                      <a:r>
                        <a:rPr lang="en-US" altLang="zh-TW" sz="1200" b="1" kern="100" dirty="0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2025/07/01</a:t>
                      </a:r>
                      <a:r>
                        <a:rPr lang="zh-TW" altLang="en-US" sz="1200" b="1" kern="100" dirty="0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］</a:t>
                      </a:r>
                      <a:endParaRPr lang="en-US" altLang="zh-TW" sz="1200" b="1" kern="100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114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前完成履約標的規格項次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之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實習學生、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(3)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實習業務承辦人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(4)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管理者之系統設計，安裝至指定伺服器且完成功能測試。</a:t>
                      </a:r>
                      <a:endParaRPr lang="zh-TW" sz="1500" kern="100" dirty="0">
                        <a:solidFill>
                          <a:srgbClr val="C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0" algn="l"/>
                        </a:tabLst>
                      </a:pPr>
                      <a:r>
                        <a:rPr lang="zh-TW" altLang="en-US" sz="1200" b="1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微軟正黑體" panose="020B0604030504040204" pitchFamily="34" charset="-120"/>
                          <a:sym typeface="Wingdings 2" pitchFamily="2" charset="2"/>
                        </a:rPr>
                        <a:t>實習醫學生功能模組</a:t>
                      </a:r>
                      <a:endParaRPr lang="en-US" altLang="zh-TW" sz="1200" b="1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微軟正黑體" panose="020B0604030504040204" pitchFamily="34" charset="-120"/>
                        <a:sym typeface="Wingdings 2" pitchFamily="2" charset="2"/>
                      </a:endParaRPr>
                    </a:p>
                    <a:p>
                      <a:pPr mar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學習護照進度呈現</a:t>
                      </a:r>
                      <a:r>
                        <a:rPr lang="en-US" altLang="zh-TW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儀表板</a:t>
                      </a:r>
                      <a:r>
                        <a:rPr lang="en-US" altLang="zh-TW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表單建置與填寫功能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教師評核通知功能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教學滿意度回饋與統計分析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實際照護病人紀錄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紀錄填寫提醒功能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0" algn="l"/>
                        </a:tabLst>
                      </a:pPr>
                      <a:r>
                        <a:rPr lang="zh-TW" altLang="en-US" sz="1200" b="1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微軟正黑體" panose="020B0604030504040204" pitchFamily="34" charset="-120"/>
                          <a:sym typeface="Wingdings 2" pitchFamily="2" charset="2"/>
                        </a:rPr>
                        <a:t>管理者功能模組</a:t>
                      </a:r>
                      <a:endParaRPr lang="en-US" altLang="zh-TW" sz="1200" b="1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微軟正黑體" panose="020B0604030504040204" pitchFamily="34" charset="-120"/>
                        <a:sym typeface="Wingdings 2" pitchFamily="2" charset="2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課程維護及安排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帳號管理功能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角色權限管理功能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使用者登入通知功能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學生與教師進度查閱功能</a:t>
                      </a: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468082"/>
                  </a:ext>
                </a:extLst>
              </a:tr>
              <a:tr h="1867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zh-TW" sz="15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［</a:t>
                      </a:r>
                      <a:r>
                        <a:rPr lang="en-US" altLang="zh-TW" sz="1200" b="1" kern="100" dirty="0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2025/10/31</a:t>
                      </a:r>
                      <a:r>
                        <a:rPr lang="zh-TW" altLang="en-US" sz="1200" b="1" kern="100" dirty="0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］</a:t>
                      </a:r>
                      <a:endParaRPr lang="en-US" altLang="zh-TW" sz="1200" b="1" kern="100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114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前完成本案所有功能需求之系統設計，且安裝至本校指定伺服器且完成系統上線及功能測試。 </a:t>
                      </a:r>
                      <a:endParaRPr lang="en-US" altLang="zh-TW" sz="1200" kern="100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0" algn="l"/>
                        </a:tabLst>
                      </a:pPr>
                      <a:r>
                        <a:rPr lang="zh-TW" altLang="en-US" sz="1200" b="1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微軟正黑體" panose="020B0604030504040204" pitchFamily="34" charset="-120"/>
                          <a:sym typeface="Wingdings 2" pitchFamily="2" charset="2"/>
                        </a:rPr>
                        <a:t>臨床教師功能模組</a:t>
                      </a:r>
                      <a:endParaRPr lang="en-US" altLang="zh-TW" sz="1200" b="1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微軟正黑體" panose="020B0604030504040204" pitchFamily="34" charset="-120"/>
                        <a:sym typeface="Wingdings 2" pitchFamily="2" charset="2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教師評核清單</a:t>
                      </a:r>
                      <a:r>
                        <a:rPr lang="en-US" altLang="zh-TW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儀表板</a:t>
                      </a:r>
                      <a:r>
                        <a:rPr lang="en-US" altLang="zh-TW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學生清單與學習進度查閱功能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實習總評與學習紀錄評核功能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實習醫學生會談紀錄單功能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課程標準設定功能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評核提醒功能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72000" algn="l"/>
                        </a:tabLst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資料匯出功能</a:t>
                      </a:r>
                      <a:endParaRPr lang="zh-TW" altLang="en-US" sz="1200" b="0" kern="1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75033"/>
                  </a:ext>
                </a:extLst>
              </a:tr>
            </a:tbl>
          </a:graphicData>
        </a:graphic>
      </p:graphicFrame>
      <p:sp>
        <p:nvSpPr>
          <p:cNvPr id="49" name="標題 48">
            <a:extLst>
              <a:ext uri="{FF2B5EF4-FFF2-40B4-BE49-F238E27FC236}">
                <a16:creationId xmlns:a16="http://schemas.microsoft.com/office/drawing/2014/main" id="{6568B8F8-3273-3C38-E585-624F1EF3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專案交付期程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1FB1AA-EF0F-FC8B-4ABA-EE5B769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1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23853A-448B-0DBC-E684-406C49D7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專案預估時程與交付項目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01822A-79C2-15A0-AA3B-F4560001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4D4CEB1-9428-42A6-9EE9-1B1849754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37070"/>
              </p:ext>
            </p:extLst>
          </p:nvPr>
        </p:nvGraphicFramePr>
        <p:xfrm>
          <a:off x="381000" y="621320"/>
          <a:ext cx="8152541" cy="4423353"/>
        </p:xfrm>
        <a:graphic>
          <a:graphicData uri="http://schemas.openxmlformats.org/drawingml/2006/table">
            <a:tbl>
              <a:tblPr firstRow="1" firstCol="1" bandRow="1"/>
              <a:tblGrid>
                <a:gridCol w="1048186">
                  <a:extLst>
                    <a:ext uri="{9D8B030D-6E8A-4147-A177-3AD203B41FA5}">
                      <a16:colId xmlns:a16="http://schemas.microsoft.com/office/drawing/2014/main" val="2896090144"/>
                    </a:ext>
                  </a:extLst>
                </a:gridCol>
                <a:gridCol w="634031">
                  <a:extLst>
                    <a:ext uri="{9D8B030D-6E8A-4147-A177-3AD203B41FA5}">
                      <a16:colId xmlns:a16="http://schemas.microsoft.com/office/drawing/2014/main" val="3005814589"/>
                    </a:ext>
                  </a:extLst>
                </a:gridCol>
                <a:gridCol w="634031">
                  <a:extLst>
                    <a:ext uri="{9D8B030D-6E8A-4147-A177-3AD203B41FA5}">
                      <a16:colId xmlns:a16="http://schemas.microsoft.com/office/drawing/2014/main" val="2448259554"/>
                    </a:ext>
                  </a:extLst>
                </a:gridCol>
                <a:gridCol w="634031">
                  <a:extLst>
                    <a:ext uri="{9D8B030D-6E8A-4147-A177-3AD203B41FA5}">
                      <a16:colId xmlns:a16="http://schemas.microsoft.com/office/drawing/2014/main" val="426689097"/>
                    </a:ext>
                  </a:extLst>
                </a:gridCol>
                <a:gridCol w="634031">
                  <a:extLst>
                    <a:ext uri="{9D8B030D-6E8A-4147-A177-3AD203B41FA5}">
                      <a16:colId xmlns:a16="http://schemas.microsoft.com/office/drawing/2014/main" val="172608152"/>
                    </a:ext>
                  </a:extLst>
                </a:gridCol>
                <a:gridCol w="634031">
                  <a:extLst>
                    <a:ext uri="{9D8B030D-6E8A-4147-A177-3AD203B41FA5}">
                      <a16:colId xmlns:a16="http://schemas.microsoft.com/office/drawing/2014/main" val="3341313076"/>
                    </a:ext>
                  </a:extLst>
                </a:gridCol>
                <a:gridCol w="634031">
                  <a:extLst>
                    <a:ext uri="{9D8B030D-6E8A-4147-A177-3AD203B41FA5}">
                      <a16:colId xmlns:a16="http://schemas.microsoft.com/office/drawing/2014/main" val="265889930"/>
                    </a:ext>
                  </a:extLst>
                </a:gridCol>
                <a:gridCol w="634031">
                  <a:extLst>
                    <a:ext uri="{9D8B030D-6E8A-4147-A177-3AD203B41FA5}">
                      <a16:colId xmlns:a16="http://schemas.microsoft.com/office/drawing/2014/main" val="2616380431"/>
                    </a:ext>
                  </a:extLst>
                </a:gridCol>
                <a:gridCol w="2666138">
                  <a:extLst>
                    <a:ext uri="{9D8B030D-6E8A-4147-A177-3AD203B41FA5}">
                      <a16:colId xmlns:a16="http://schemas.microsoft.com/office/drawing/2014/main" val="2912381203"/>
                    </a:ext>
                  </a:extLst>
                </a:gridCol>
              </a:tblGrid>
              <a:tr h="2173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zh-TW" altLang="en-US" sz="1200" b="1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時間</a:t>
                      </a:r>
                      <a:endParaRPr lang="en-US" altLang="zh-TW" sz="1200" b="1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altLang="zh-TW" sz="1400" b="1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zh-TW" altLang="en-US" sz="1200" b="1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項目</a:t>
                      </a:r>
                      <a:endParaRPr lang="zh-TW" sz="1200" b="1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400" b="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114</a:t>
                      </a:r>
                      <a:r>
                        <a:rPr lang="zh-TW" altLang="en-US" sz="1400" b="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zh-TW" altLang="en-US" sz="1400" b="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210" marR="5721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zh-TW" altLang="en-US" sz="1400" b="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210" marR="5721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zh-TW" altLang="en-US" sz="1400" b="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210" marR="5721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zh-TW" altLang="en-US" sz="1400" b="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210" marR="5721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zh-TW" altLang="en-US" sz="1400" b="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210" marR="5721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zh-TW" altLang="en-US" sz="1400" b="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210" marR="5721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各階段交付項目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21682"/>
                  </a:ext>
                </a:extLst>
              </a:tr>
              <a:tr h="177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zh-TW" altLang="en-US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  <a:endParaRPr lang="zh-TW" altLang="zh-TW" sz="1200" b="1" kern="100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79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zh-TW" altLang="en-US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  <a:endParaRPr lang="zh-TW" altLang="zh-TW" sz="1200" b="1" kern="100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79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kumimoji="0" lang="en-US" altLang="zh-TW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zh-TW" altLang="en-US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79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zh-TW" altLang="en-US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79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zh-TW" altLang="en-US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79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zh-TW" altLang="en-US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79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zh-TW" altLang="en-US" sz="1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798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en-US" altLang="zh-TW" sz="1200" b="1" kern="100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210" marR="5721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79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35249"/>
                  </a:ext>
                </a:extLst>
              </a:tr>
              <a:tr h="310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zh-TW" alt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專案啟動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7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kumimoji="0" lang="zh-TW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itchFamily="18" charset="0"/>
                        </a:rPr>
                        <a:t>啟動會議簡報、保密切結書</a:t>
                      </a:r>
                      <a:r>
                        <a:rPr kumimoji="0" lang="zh-TW" altLang="en-US" sz="1050" b="0" i="0" u="none" strike="noStrike" kern="1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zh-TW" altLang="en-US" sz="1050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啟動會議紀錄</a:t>
                      </a:r>
                      <a:endParaRPr lang="zh-TW" sz="1050" strike="sngStrike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720473"/>
                  </a:ext>
                </a:extLst>
              </a:tr>
              <a:tr h="303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環境建置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C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05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179920"/>
                  </a:ext>
                </a:extLst>
              </a:tr>
              <a:tr h="3039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需求訪談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7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rgbClr val="FFCC99"/>
                        </a:solidFill>
                        <a:effectLst/>
                        <a:highlight>
                          <a:srgbClr val="FFFF00"/>
                        </a:highlight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7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zh-TW" altLang="en-US" sz="1050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需求訪談紀錄</a:t>
                      </a:r>
                      <a:endParaRPr lang="zh-TW" sz="105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141827"/>
                  </a:ext>
                </a:extLst>
              </a:tr>
              <a:tr h="30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程式開發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5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5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5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05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265839"/>
                  </a:ext>
                </a:extLst>
              </a:tr>
              <a:tr h="30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功能測試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05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716099"/>
                  </a:ext>
                </a:extLst>
              </a:tr>
              <a:tr h="310542">
                <a:tc>
                  <a:txBody>
                    <a:bodyPr/>
                    <a:lstStyle/>
                    <a:p>
                      <a:pPr marL="0" marR="0" lvl="0" indent="0" algn="l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教育訓練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kumimoji="0" lang="zh-TW" altLang="en-US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教育訓練簽到表、教育訓練中文教材文件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879550"/>
                  </a:ext>
                </a:extLst>
              </a:tr>
              <a:tr h="30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rgbClr val="C4385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第一階段上線</a:t>
                      </a:r>
                      <a:endParaRPr lang="en-US" altLang="zh-TW" sz="1200" b="1" kern="100" dirty="0">
                        <a:solidFill>
                          <a:srgbClr val="C4385F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kumimoji="0" lang="en-US" altLang="zh-TW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7/1</a:t>
                      </a:r>
                      <a:r>
                        <a:rPr kumimoji="0" lang="zh-TW" altLang="en-US" sz="11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前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zh-TW" altLang="en-US" sz="1050" kern="100" dirty="0">
                        <a:solidFill>
                          <a:srgbClr val="C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196323"/>
                  </a:ext>
                </a:extLst>
              </a:tr>
              <a:tr h="3039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需求訪談二階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rgbClr val="FFCC99"/>
                        </a:solidFill>
                        <a:effectLst/>
                        <a:highlight>
                          <a:srgbClr val="FFFF00"/>
                        </a:highlight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zh-TW" altLang="en-US" sz="1100" kern="100" dirty="0">
                        <a:solidFill>
                          <a:srgbClr val="FFCC99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需求訪談紀錄</a:t>
                      </a:r>
                      <a:endParaRPr lang="zh-TW" altLang="zh-TW" sz="1050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88777"/>
                  </a:ext>
                </a:extLst>
              </a:tr>
              <a:tr h="30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程式開發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5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5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5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zh-TW" altLang="en-US" sz="1000" kern="100" dirty="0">
                        <a:solidFill>
                          <a:srgbClr val="C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995451"/>
                  </a:ext>
                </a:extLst>
              </a:tr>
              <a:tr h="30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功能測試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zh-TW" altLang="en-US" sz="1000" kern="100" dirty="0">
                        <a:solidFill>
                          <a:srgbClr val="C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91965"/>
                  </a:ext>
                </a:extLst>
              </a:tr>
              <a:tr h="303941">
                <a:tc>
                  <a:txBody>
                    <a:bodyPr/>
                    <a:lstStyle/>
                    <a:p>
                      <a:pPr marL="0" marR="0" lvl="0" indent="0" algn="l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rgbClr val="C4385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第二階段上線</a:t>
                      </a:r>
                      <a:endParaRPr lang="zh-TW" altLang="zh-TW" sz="1200" b="1" kern="100" dirty="0">
                        <a:solidFill>
                          <a:srgbClr val="C4385F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4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zh-TW" altLang="en-US" sz="1000" kern="100" dirty="0">
                        <a:solidFill>
                          <a:srgbClr val="C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321546"/>
                  </a:ext>
                </a:extLst>
              </a:tr>
              <a:tr h="303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合約驗收日</a:t>
                      </a:r>
                      <a:endParaRPr lang="zh-TW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kumimoji="0" lang="zh-TW" altLang="en-US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kumimoji="0" lang="en-US" altLang="zh-TW" sz="11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10/31</a:t>
                      </a:r>
                      <a:endParaRPr kumimoji="0" lang="zh-TW" altLang="en-US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38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資安相關佐證文件、原始碼、系統開發程式清冊、保固證明書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2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5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304A5-52CC-2B8E-C6D8-ED5986C6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標題 48">
            <a:extLst>
              <a:ext uri="{FF2B5EF4-FFF2-40B4-BE49-F238E27FC236}">
                <a16:creationId xmlns:a16="http://schemas.microsoft.com/office/drawing/2014/main" id="{6568B8F8-3273-3C38-E585-624F1EF3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專案開發與需求變更管理作業流程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1FB1AA-EF0F-FC8B-4ABA-EE5B769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E95D3A3-05DA-0D4C-A1FB-2CE854CC4086}"/>
              </a:ext>
            </a:extLst>
          </p:cNvPr>
          <p:cNvGrpSpPr/>
          <p:nvPr/>
        </p:nvGrpSpPr>
        <p:grpSpPr>
          <a:xfrm>
            <a:off x="245431" y="1393777"/>
            <a:ext cx="8742650" cy="3331088"/>
            <a:chOff x="257503" y="1708535"/>
            <a:chExt cx="11952093" cy="4663338"/>
          </a:xfrm>
        </p:grpSpPr>
        <p:sp>
          <p:nvSpPr>
            <p:cNvPr id="33" name="圓角矩形 32">
              <a:extLst>
                <a:ext uri="{FF2B5EF4-FFF2-40B4-BE49-F238E27FC236}">
                  <a16:creationId xmlns:a16="http://schemas.microsoft.com/office/drawing/2014/main" id="{414BC78E-D139-3144-8B87-D174C55AE511}"/>
                </a:ext>
              </a:extLst>
            </p:cNvPr>
            <p:cNvSpPr/>
            <p:nvPr/>
          </p:nvSpPr>
          <p:spPr>
            <a:xfrm>
              <a:off x="257503" y="1708535"/>
              <a:ext cx="11952089" cy="4663338"/>
            </a:xfrm>
            <a:prstGeom prst="roundRect">
              <a:avLst>
                <a:gd name="adj" fmla="val 7895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3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5CFAAC4A-6CEE-B544-A586-8AA9F06224F7}"/>
                </a:ext>
              </a:extLst>
            </p:cNvPr>
            <p:cNvGrpSpPr/>
            <p:nvPr/>
          </p:nvGrpSpPr>
          <p:grpSpPr>
            <a:xfrm>
              <a:off x="794281" y="1846778"/>
              <a:ext cx="11415315" cy="4234188"/>
              <a:chOff x="877097" y="1472107"/>
              <a:chExt cx="11356761" cy="4449123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9DD1618-6FE1-A342-9F83-B112A9B3D095}"/>
                  </a:ext>
                </a:extLst>
              </p:cNvPr>
              <p:cNvSpPr/>
              <p:nvPr/>
            </p:nvSpPr>
            <p:spPr>
              <a:xfrm>
                <a:off x="1073831" y="2413786"/>
                <a:ext cx="1504251" cy="654843"/>
              </a:xfrm>
              <a:prstGeom prst="rect">
                <a:avLst/>
              </a:prstGeom>
              <a:solidFill>
                <a:srgbClr val="0065B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  <a:cs typeface="+mn-cs"/>
                  </a:rPr>
                  <a:t>需求訪談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CE61641-514A-4440-9DA3-73EE41B84F76}"/>
                  </a:ext>
                </a:extLst>
              </p:cNvPr>
              <p:cNvSpPr/>
              <p:nvPr/>
            </p:nvSpPr>
            <p:spPr>
              <a:xfrm>
                <a:off x="3413689" y="2413785"/>
                <a:ext cx="2020099" cy="654844"/>
              </a:xfrm>
              <a:prstGeom prst="rect">
                <a:avLst/>
              </a:prstGeom>
              <a:solidFill>
                <a:srgbClr val="0065B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  <a:cs typeface="+mn-cs"/>
                  </a:rPr>
                  <a:t>Prototype</a:t>
                </a:r>
                <a:r>
                  <a:rPr kumimoji="1" lang="zh-TW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  <a:cs typeface="+mn-cs"/>
                  </a:rPr>
                  <a:t>設計</a:t>
                </a:r>
              </a:p>
            </p:txBody>
          </p:sp>
          <p:sp>
            <p:nvSpPr>
              <p:cNvPr id="37" name="菱形 36">
                <a:extLst>
                  <a:ext uri="{FF2B5EF4-FFF2-40B4-BE49-F238E27FC236}">
                    <a16:creationId xmlns:a16="http://schemas.microsoft.com/office/drawing/2014/main" id="{09E3195A-D884-9B45-A816-3EBA49AA6726}"/>
                  </a:ext>
                </a:extLst>
              </p:cNvPr>
              <p:cNvSpPr/>
              <p:nvPr/>
            </p:nvSpPr>
            <p:spPr>
              <a:xfrm>
                <a:off x="8092761" y="2204493"/>
                <a:ext cx="3775868" cy="1073426"/>
              </a:xfrm>
              <a:prstGeom prst="diamond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  <a:cs typeface="+mn-cs"/>
                  </a:rPr>
                  <a:t>與使用者討論及確認需求是否增修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BB6DD0B1-72A7-304B-B030-DCE00B4C979C}"/>
                  </a:ext>
                </a:extLst>
              </p:cNvPr>
              <p:cNvSpPr/>
              <p:nvPr/>
            </p:nvSpPr>
            <p:spPr>
              <a:xfrm>
                <a:off x="877097" y="5038788"/>
                <a:ext cx="2020098" cy="654844"/>
              </a:xfrm>
              <a:prstGeom prst="rect">
                <a:avLst/>
              </a:prstGeom>
              <a:solidFill>
                <a:srgbClr val="0065B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  <a:cs typeface="+mn-cs"/>
                  </a:rPr>
                  <a:t>進行程式開發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AF1E972B-41F7-474F-8A60-679217DDD707}"/>
                  </a:ext>
                </a:extLst>
              </p:cNvPr>
              <p:cNvSpPr/>
              <p:nvPr/>
            </p:nvSpPr>
            <p:spPr>
              <a:xfrm>
                <a:off x="3607942" y="5036162"/>
                <a:ext cx="1770525" cy="654844"/>
              </a:xfrm>
              <a:prstGeom prst="rect">
                <a:avLst/>
              </a:prstGeom>
              <a:solidFill>
                <a:srgbClr val="0065B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  <a:cs typeface="+mn-cs"/>
                  </a:rPr>
                  <a:t>系統測試</a:t>
                </a:r>
              </a:p>
            </p:txBody>
          </p:sp>
          <p:sp>
            <p:nvSpPr>
              <p:cNvPr id="40" name="菱形 39">
                <a:extLst>
                  <a:ext uri="{FF2B5EF4-FFF2-40B4-BE49-F238E27FC236}">
                    <a16:creationId xmlns:a16="http://schemas.microsoft.com/office/drawing/2014/main" id="{BA87A75C-0459-CF49-9120-3F2DB102C712}"/>
                  </a:ext>
                </a:extLst>
              </p:cNvPr>
              <p:cNvSpPr/>
              <p:nvPr/>
            </p:nvSpPr>
            <p:spPr>
              <a:xfrm>
                <a:off x="5884006" y="4847804"/>
                <a:ext cx="3087756" cy="1073426"/>
              </a:xfrm>
              <a:prstGeom prst="diamond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  <a:cs typeface="+mn-cs"/>
                  </a:rPr>
                  <a:t>與使用者確認系統功能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203047BF-299F-D944-B1B9-D1C40941085E}"/>
                  </a:ext>
                </a:extLst>
              </p:cNvPr>
              <p:cNvSpPr/>
              <p:nvPr/>
            </p:nvSpPr>
            <p:spPr>
              <a:xfrm>
                <a:off x="9920882" y="5051451"/>
                <a:ext cx="1675851" cy="654844"/>
              </a:xfrm>
              <a:prstGeom prst="rect">
                <a:avLst/>
              </a:prstGeom>
              <a:solidFill>
                <a:srgbClr val="0065B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  <a:cs typeface="+mn-cs"/>
                  </a:rPr>
                  <a:t>系統上線</a:t>
                </a:r>
              </a:p>
            </p:txBody>
          </p:sp>
          <p:cxnSp>
            <p:nvCxnSpPr>
              <p:cNvPr id="42" name="直線箭頭接點 41">
                <a:extLst>
                  <a:ext uri="{FF2B5EF4-FFF2-40B4-BE49-F238E27FC236}">
                    <a16:creationId xmlns:a16="http://schemas.microsoft.com/office/drawing/2014/main" id="{2B17C71F-81E6-F848-9F5E-5CEA782EE410}"/>
                  </a:ext>
                </a:extLst>
              </p:cNvPr>
              <p:cNvCxnSpPr>
                <a:cxnSpLocks/>
                <a:stCxn id="35" idx="3"/>
                <a:endCxn id="36" idx="1"/>
              </p:cNvCxnSpPr>
              <p:nvPr/>
            </p:nvCxnSpPr>
            <p:spPr>
              <a:xfrm>
                <a:off x="2578082" y="2741208"/>
                <a:ext cx="83560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 w="lg" len="med"/>
              </a:ln>
              <a:effectLst/>
            </p:spPr>
          </p:cxnSp>
          <p:cxnSp>
            <p:nvCxnSpPr>
              <p:cNvPr id="43" name="直線箭頭接點 42">
                <a:extLst>
                  <a:ext uri="{FF2B5EF4-FFF2-40B4-BE49-F238E27FC236}">
                    <a16:creationId xmlns:a16="http://schemas.microsoft.com/office/drawing/2014/main" id="{5C6DA968-D649-4C47-9577-05D43CACD547}"/>
                  </a:ext>
                </a:extLst>
              </p:cNvPr>
              <p:cNvCxnSpPr>
                <a:cxnSpLocks/>
                <a:stCxn id="36" idx="3"/>
                <a:endCxn id="37" idx="1"/>
              </p:cNvCxnSpPr>
              <p:nvPr/>
            </p:nvCxnSpPr>
            <p:spPr>
              <a:xfrm flipV="1">
                <a:off x="5433788" y="2741206"/>
                <a:ext cx="2658973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 w="lg" len="med"/>
              </a:ln>
              <a:effectLst/>
            </p:spPr>
          </p:cxnSp>
          <p:cxnSp>
            <p:nvCxnSpPr>
              <p:cNvPr id="44" name="肘形接點 43">
                <a:extLst>
                  <a:ext uri="{FF2B5EF4-FFF2-40B4-BE49-F238E27FC236}">
                    <a16:creationId xmlns:a16="http://schemas.microsoft.com/office/drawing/2014/main" id="{3F5C5EC2-8FEF-7442-B2B8-C18CB1EB6CB1}"/>
                  </a:ext>
                </a:extLst>
              </p:cNvPr>
              <p:cNvCxnSpPr>
                <a:cxnSpLocks/>
                <a:stCxn id="37" idx="3"/>
                <a:endCxn id="38" idx="1"/>
              </p:cNvCxnSpPr>
              <p:nvPr/>
            </p:nvCxnSpPr>
            <p:spPr>
              <a:xfrm flipH="1">
                <a:off x="877097" y="2741206"/>
                <a:ext cx="10991532" cy="2625005"/>
              </a:xfrm>
              <a:prstGeom prst="bentConnector5">
                <a:avLst>
                  <a:gd name="adj1" fmla="val -2122"/>
                  <a:gd name="adj2" fmla="val 32769"/>
                  <a:gd name="adj3" fmla="val 102122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 w="lg" len="med"/>
              </a:ln>
              <a:effectLst/>
            </p:spPr>
          </p:cxnSp>
          <p:cxnSp>
            <p:nvCxnSpPr>
              <p:cNvPr id="45" name="肘形接點 44">
                <a:extLst>
                  <a:ext uri="{FF2B5EF4-FFF2-40B4-BE49-F238E27FC236}">
                    <a16:creationId xmlns:a16="http://schemas.microsoft.com/office/drawing/2014/main" id="{326DE99A-7BA7-BC47-BCAE-79580DE53B65}"/>
                  </a:ext>
                </a:extLst>
              </p:cNvPr>
              <p:cNvCxnSpPr>
                <a:cxnSpLocks/>
                <a:stCxn id="37" idx="0"/>
                <a:endCxn id="50" idx="3"/>
              </p:cNvCxnSpPr>
              <p:nvPr/>
            </p:nvCxnSpPr>
            <p:spPr>
              <a:xfrm rot="16200000" flipV="1">
                <a:off x="8858073" y="1081871"/>
                <a:ext cx="404963" cy="1840280"/>
              </a:xfrm>
              <a:prstGeom prst="bentConnector2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none" w="lg" len="med"/>
              </a:ln>
              <a:effectLst/>
            </p:spPr>
          </p:cxnSp>
          <p:cxnSp>
            <p:nvCxnSpPr>
              <p:cNvPr id="46" name="直線箭頭接點 45">
                <a:extLst>
                  <a:ext uri="{FF2B5EF4-FFF2-40B4-BE49-F238E27FC236}">
                    <a16:creationId xmlns:a16="http://schemas.microsoft.com/office/drawing/2014/main" id="{0E34887C-82FB-5D4B-AD94-0D0710D7A2B1}"/>
                  </a:ext>
                </a:extLst>
              </p:cNvPr>
              <p:cNvCxnSpPr>
                <a:cxnSpLocks/>
                <a:stCxn id="40" idx="3"/>
                <a:endCxn id="41" idx="1"/>
              </p:cNvCxnSpPr>
              <p:nvPr/>
            </p:nvCxnSpPr>
            <p:spPr>
              <a:xfrm flipV="1">
                <a:off x="8971762" y="5378873"/>
                <a:ext cx="949120" cy="5644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 w="lg" len="med"/>
              </a:ln>
              <a:effectLst/>
            </p:spPr>
          </p:cxnSp>
          <p:cxnSp>
            <p:nvCxnSpPr>
              <p:cNvPr id="47" name="直線箭頭接點 46">
                <a:extLst>
                  <a:ext uri="{FF2B5EF4-FFF2-40B4-BE49-F238E27FC236}">
                    <a16:creationId xmlns:a16="http://schemas.microsoft.com/office/drawing/2014/main" id="{E45F57FE-8D54-3A48-A6B5-57BFB1DA2B28}"/>
                  </a:ext>
                </a:extLst>
              </p:cNvPr>
              <p:cNvCxnSpPr>
                <a:cxnSpLocks/>
                <a:stCxn id="38" idx="3"/>
                <a:endCxn id="39" idx="1"/>
              </p:cNvCxnSpPr>
              <p:nvPr/>
            </p:nvCxnSpPr>
            <p:spPr>
              <a:xfrm flipV="1">
                <a:off x="2897195" y="5363584"/>
                <a:ext cx="710747" cy="2626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 w="lg" len="med"/>
              </a:ln>
              <a:effectLst/>
            </p:spPr>
          </p:cxnSp>
          <p:cxnSp>
            <p:nvCxnSpPr>
              <p:cNvPr id="48" name="直線箭頭接點 47">
                <a:extLst>
                  <a:ext uri="{FF2B5EF4-FFF2-40B4-BE49-F238E27FC236}">
                    <a16:creationId xmlns:a16="http://schemas.microsoft.com/office/drawing/2014/main" id="{A3F660A1-2854-9C43-B7A1-BFEDA87E289D}"/>
                  </a:ext>
                </a:extLst>
              </p:cNvPr>
              <p:cNvCxnSpPr>
                <a:cxnSpLocks/>
                <a:stCxn id="39" idx="3"/>
                <a:endCxn id="40" idx="1"/>
              </p:cNvCxnSpPr>
              <p:nvPr/>
            </p:nvCxnSpPr>
            <p:spPr>
              <a:xfrm>
                <a:off x="5378467" y="5363584"/>
                <a:ext cx="505539" cy="2093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 w="lg" len="med"/>
              </a:ln>
              <a:effectLst/>
            </p:spPr>
          </p:cxn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CF7E169D-1807-7740-B096-61A0FE235152}"/>
                  </a:ext>
                </a:extLst>
              </p:cNvPr>
              <p:cNvSpPr/>
              <p:nvPr/>
            </p:nvSpPr>
            <p:spPr>
              <a:xfrm>
                <a:off x="6120317" y="1472107"/>
                <a:ext cx="2020098" cy="654844"/>
              </a:xfrm>
              <a:prstGeom prst="rect">
                <a:avLst/>
              </a:prstGeom>
              <a:solidFill>
                <a:srgbClr val="FF000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  <a:cs typeface="+mn-cs"/>
                  </a:rPr>
                  <a:t>依照</a:t>
                </a:r>
                <a:r>
                  <a:rPr kumimoji="1" lang="zh-TW" altLang="en-US" sz="1350" kern="0" dirty="0">
                    <a:solidFill>
                      <a:prstClr val="black"/>
                    </a:solidFill>
                    <a:latin typeface="BiauKai" panose="02010601000101010101" pitchFamily="2" charset="-120"/>
                    <a:ea typeface="BiauKai" panose="02010601000101010101" pitchFamily="2" charset="-120"/>
                  </a:rPr>
                  <a:t>會議決議</a:t>
                </a:r>
                <a:endParaRPr kumimoji="1" lang="zh-TW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auKai" panose="02010601000101010101" pitchFamily="2" charset="-120"/>
                  <a:ea typeface="BiauKai" panose="02010601000101010101" pitchFamily="2" charset="-120"/>
                  <a:cs typeface="+mn-cs"/>
                </a:endParaRPr>
              </a:p>
            </p:txBody>
          </p:sp>
          <p:cxnSp>
            <p:nvCxnSpPr>
              <p:cNvPr id="51" name="肘形接點 50">
                <a:extLst>
                  <a:ext uri="{FF2B5EF4-FFF2-40B4-BE49-F238E27FC236}">
                    <a16:creationId xmlns:a16="http://schemas.microsoft.com/office/drawing/2014/main" id="{12E9CF6B-831C-6842-869E-12BAF7900764}"/>
                  </a:ext>
                </a:extLst>
              </p:cNvPr>
              <p:cNvCxnSpPr>
                <a:cxnSpLocks/>
                <a:stCxn id="50" idx="1"/>
              </p:cNvCxnSpPr>
              <p:nvPr/>
            </p:nvCxnSpPr>
            <p:spPr>
              <a:xfrm rot="10800000" flipV="1">
                <a:off x="5842559" y="1799528"/>
                <a:ext cx="277758" cy="928869"/>
              </a:xfrm>
              <a:prstGeom prst="bentConnector2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 w="lg" len="med"/>
              </a:ln>
              <a:effectLst/>
            </p:spPr>
          </p:cxnSp>
          <p:cxnSp>
            <p:nvCxnSpPr>
              <p:cNvPr id="52" name="肘形接點 51">
                <a:extLst>
                  <a:ext uri="{FF2B5EF4-FFF2-40B4-BE49-F238E27FC236}">
                    <a16:creationId xmlns:a16="http://schemas.microsoft.com/office/drawing/2014/main" id="{206CC627-7EC5-844C-8BC8-365286D25C7C}"/>
                  </a:ext>
                </a:extLst>
              </p:cNvPr>
              <p:cNvCxnSpPr>
                <a:cxnSpLocks/>
                <a:stCxn id="40" idx="0"/>
                <a:endCxn id="53" idx="3"/>
              </p:cNvCxnSpPr>
              <p:nvPr/>
            </p:nvCxnSpPr>
            <p:spPr>
              <a:xfrm rot="16200000" flipV="1">
                <a:off x="6809541" y="4229461"/>
                <a:ext cx="627064" cy="609622"/>
              </a:xfrm>
              <a:prstGeom prst="bentConnector2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none" w="lg" len="lg"/>
              </a:ln>
              <a:effectLst/>
            </p:spPr>
          </p:cxn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6CFC70B9-7B3C-7F43-8B02-A156CE8604DC}"/>
                  </a:ext>
                </a:extLst>
              </p:cNvPr>
              <p:cNvSpPr/>
              <p:nvPr/>
            </p:nvSpPr>
            <p:spPr>
              <a:xfrm>
                <a:off x="4798164" y="3893318"/>
                <a:ext cx="2020098" cy="654844"/>
              </a:xfrm>
              <a:prstGeom prst="rect">
                <a:avLst/>
              </a:prstGeom>
              <a:solidFill>
                <a:srgbClr val="FF000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  <a:cs typeface="+mn-cs"/>
                  </a:rPr>
                  <a:t>針對錯誤調整</a:t>
                </a:r>
              </a:p>
            </p:txBody>
          </p:sp>
          <p:cxnSp>
            <p:nvCxnSpPr>
              <p:cNvPr id="54" name="肘形接點 53">
                <a:extLst>
                  <a:ext uri="{FF2B5EF4-FFF2-40B4-BE49-F238E27FC236}">
                    <a16:creationId xmlns:a16="http://schemas.microsoft.com/office/drawing/2014/main" id="{B11A301C-905B-B142-8541-B127E415C1AA}"/>
                  </a:ext>
                </a:extLst>
              </p:cNvPr>
              <p:cNvCxnSpPr>
                <a:cxnSpLocks/>
                <a:stCxn id="53" idx="1"/>
              </p:cNvCxnSpPr>
              <p:nvPr/>
            </p:nvCxnSpPr>
            <p:spPr>
              <a:xfrm rot="10800000" flipV="1">
                <a:off x="3194748" y="4220740"/>
                <a:ext cx="1603416" cy="1142842"/>
              </a:xfrm>
              <a:prstGeom prst="bentConnector3">
                <a:avLst>
                  <a:gd name="adj1" fmla="val 10021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 w="lg" len="med"/>
              </a:ln>
              <a:effectLst/>
            </p:spPr>
          </p:cxnSp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EA1D8C58-3CD7-DC48-A674-2A7542850907}"/>
                  </a:ext>
                </a:extLst>
              </p:cNvPr>
              <p:cNvSpPr txBox="1"/>
              <p:nvPr/>
            </p:nvSpPr>
            <p:spPr>
              <a:xfrm>
                <a:off x="7130366" y="4353731"/>
                <a:ext cx="1021010" cy="37351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</a:rPr>
                  <a:t>有錯誤</a:t>
                </a: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475C84A9-C2CD-3F41-A5FD-9915737D2336}"/>
                  </a:ext>
                </a:extLst>
              </p:cNvPr>
              <p:cNvSpPr txBox="1"/>
              <p:nvPr/>
            </p:nvSpPr>
            <p:spPr>
              <a:xfrm>
                <a:off x="9148805" y="5227678"/>
                <a:ext cx="553892" cy="611201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</a:rPr>
                  <a:t>無誤</a:t>
                </a:r>
              </a:p>
            </p:txBody>
          </p:sp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A15D3EF0-069C-6A48-84E7-6A94D1D6DA26}"/>
                  </a:ext>
                </a:extLst>
              </p:cNvPr>
              <p:cNvSpPr txBox="1"/>
              <p:nvPr/>
            </p:nvSpPr>
            <p:spPr>
              <a:xfrm>
                <a:off x="11158826" y="3082936"/>
                <a:ext cx="1075032" cy="373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3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auKai" panose="02010601000101010101" pitchFamily="2" charset="-120"/>
                    <a:ea typeface="BiauKai" panose="02010601000101010101" pitchFamily="2" charset="-120"/>
                  </a:rPr>
                  <a:t>無需調整</a:t>
                </a:r>
              </a:p>
            </p:txBody>
          </p:sp>
        </p:grp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A65D4048-378F-FC4E-9E38-AF650676B9FA}"/>
              </a:ext>
            </a:extLst>
          </p:cNvPr>
          <p:cNvSpPr/>
          <p:nvPr/>
        </p:nvSpPr>
        <p:spPr>
          <a:xfrm>
            <a:off x="332127" y="629623"/>
            <a:ext cx="8492463" cy="6774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685324">
              <a:lnSpc>
                <a:spcPct val="150000"/>
              </a:lnSpc>
            </a:pPr>
            <a:r>
              <a:rPr lang="zh-TW" altLang="en-US" sz="1350" dirty="0">
                <a:solidFill>
                  <a:prstClr val="black"/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雙方需指定專案人員參與需求訪談及功能需求變更之確認，負責變更管理、問題追蹤管制、掌控時程及成本部份，於雙方達成協議之情形下，進行需求變更修改。</a:t>
            </a:r>
            <a:endParaRPr lang="en-US" altLang="zh-TW" sz="1350" dirty="0">
              <a:solidFill>
                <a:prstClr val="black"/>
              </a:solidFill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6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94EF6-374A-788B-E674-D5F0541D9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EE9C04D-C682-D2F0-E8FB-541A0E9934C2}"/>
              </a:ext>
            </a:extLst>
          </p:cNvPr>
          <p:cNvGrpSpPr/>
          <p:nvPr/>
        </p:nvGrpSpPr>
        <p:grpSpPr>
          <a:xfrm>
            <a:off x="0" y="-2485"/>
            <a:ext cx="4038600" cy="5145985"/>
            <a:chOff x="0" y="-2485"/>
            <a:chExt cx="4038600" cy="5145985"/>
          </a:xfrm>
        </p:grpSpPr>
        <p:sp>
          <p:nvSpPr>
            <p:cNvPr id="21" name="任意多边形 20">
              <a:extLst>
                <a:ext uri="{FF2B5EF4-FFF2-40B4-BE49-F238E27FC236}">
                  <a16:creationId xmlns:a16="http://schemas.microsoft.com/office/drawing/2014/main" id="{ACE19E53-3E13-D05D-F2E3-4499860FC635}"/>
                </a:ext>
              </a:extLst>
            </p:cNvPr>
            <p:cNvSpPr/>
            <p:nvPr/>
          </p:nvSpPr>
          <p:spPr>
            <a:xfrm flipV="1">
              <a:off x="86821" y="-2485"/>
              <a:ext cx="3951779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5EF028CE-3FB1-1446-1261-183F7E584CA1}"/>
                </a:ext>
              </a:extLst>
            </p:cNvPr>
            <p:cNvSpPr/>
            <p:nvPr/>
          </p:nvSpPr>
          <p:spPr>
            <a:xfrm flipV="1">
              <a:off x="0" y="0"/>
              <a:ext cx="3768946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0A4EE40-79EC-58AE-4FE0-45BBAC702DE6}"/>
              </a:ext>
            </a:extLst>
          </p:cNvPr>
          <p:cNvGrpSpPr/>
          <p:nvPr/>
        </p:nvGrpSpPr>
        <p:grpSpPr>
          <a:xfrm>
            <a:off x="1528595" y="1509545"/>
            <a:ext cx="1595605" cy="1595605"/>
            <a:chOff x="838200" y="438150"/>
            <a:chExt cx="1595605" cy="1595605"/>
          </a:xfrm>
          <a:solidFill>
            <a:schemeClr val="accent2"/>
          </a:solidFill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7CE974D-5578-84F5-CD9A-8F0A17D103CA}"/>
                </a:ext>
              </a:extLst>
            </p:cNvPr>
            <p:cNvSpPr/>
            <p:nvPr/>
          </p:nvSpPr>
          <p:spPr>
            <a:xfrm rot="5400000">
              <a:off x="838200" y="438150"/>
              <a:ext cx="1595605" cy="1595605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DBB9F09-8AE7-B7D9-8482-E3B1E9D1343A}"/>
                </a:ext>
              </a:extLst>
            </p:cNvPr>
            <p:cNvSpPr txBox="1"/>
            <p:nvPr/>
          </p:nvSpPr>
          <p:spPr>
            <a:xfrm>
              <a:off x="1146124" y="790128"/>
              <a:ext cx="979755" cy="89255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5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05</a:t>
              </a:r>
              <a:endParaRPr lang="zh-CN" altLang="en-US" sz="5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右箭头 19">
            <a:extLst>
              <a:ext uri="{FF2B5EF4-FFF2-40B4-BE49-F238E27FC236}">
                <a16:creationId xmlns:a16="http://schemas.microsoft.com/office/drawing/2014/main" id="{7C7C9C2E-1C81-1833-200B-CE2125987A7D}"/>
              </a:ext>
            </a:extLst>
          </p:cNvPr>
          <p:cNvSpPr/>
          <p:nvPr/>
        </p:nvSpPr>
        <p:spPr>
          <a:xfrm flipH="1">
            <a:off x="5715000" y="3710281"/>
            <a:ext cx="3434815" cy="233069"/>
          </a:xfrm>
          <a:prstGeom prst="rightArrow">
            <a:avLst>
              <a:gd name="adj1" fmla="val 30800"/>
              <a:gd name="adj2" fmla="val 152400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8">
            <a:extLst>
              <a:ext uri="{FF2B5EF4-FFF2-40B4-BE49-F238E27FC236}">
                <a16:creationId xmlns:a16="http://schemas.microsoft.com/office/drawing/2014/main" id="{CB919058-F326-E6D7-F6B2-E14AF41681DB}"/>
              </a:ext>
            </a:extLst>
          </p:cNvPr>
          <p:cNvSpPr txBox="1"/>
          <p:nvPr/>
        </p:nvSpPr>
        <p:spPr>
          <a:xfrm>
            <a:off x="3657600" y="1861523"/>
            <a:ext cx="46987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雙方配合事項</a:t>
            </a:r>
            <a:endParaRPr lang="zh-CN" altLang="en-US" sz="5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6" name="TextBox 49">
            <a:extLst>
              <a:ext uri="{FF2B5EF4-FFF2-40B4-BE49-F238E27FC236}">
                <a16:creationId xmlns:a16="http://schemas.microsoft.com/office/drawing/2014/main" id="{94593E4B-D342-2CB7-8B10-3D58452E3F79}"/>
              </a:ext>
            </a:extLst>
          </p:cNvPr>
          <p:cNvSpPr txBox="1"/>
          <p:nvPr/>
        </p:nvSpPr>
        <p:spPr>
          <a:xfrm>
            <a:off x="3714160" y="2784853"/>
            <a:ext cx="26619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TW" altLang="en-US" sz="1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雙方配合事項、主責窗口</a:t>
            </a:r>
            <a:endParaRPr lang="en-US" altLang="zh-CN" sz="1400" dirty="0">
              <a:solidFill>
                <a:schemeClr val="accent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4CCD72A7-D1FE-1885-B680-596063E53A54}"/>
              </a:ext>
            </a:extLst>
          </p:cNvPr>
          <p:cNvSpPr/>
          <p:nvPr/>
        </p:nvSpPr>
        <p:spPr>
          <a:xfrm flipH="1" flipV="1">
            <a:off x="4603840" y="0"/>
            <a:ext cx="3473360" cy="142224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96148D6-D7CF-32BE-CD1E-4DCA1997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3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074E1C-C36A-B37D-C89C-01059523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ym typeface="+mn-lt"/>
              </a:rPr>
              <a:t>雙方配合事項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9398C94-0233-2E4A-1642-C65322C00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38457"/>
              </p:ext>
            </p:extLst>
          </p:nvPr>
        </p:nvGraphicFramePr>
        <p:xfrm>
          <a:off x="285753" y="742950"/>
          <a:ext cx="8572494" cy="3810000"/>
        </p:xfrm>
        <a:graphic>
          <a:graphicData uri="http://schemas.openxmlformats.org/drawingml/2006/table">
            <a:tbl>
              <a:tblPr firstRow="1" firstCol="1" bandRow="1"/>
              <a:tblGrid>
                <a:gridCol w="463366">
                  <a:extLst>
                    <a:ext uri="{9D8B030D-6E8A-4147-A177-3AD203B41FA5}">
                      <a16:colId xmlns:a16="http://schemas.microsoft.com/office/drawing/2014/main" val="540809743"/>
                    </a:ext>
                  </a:extLst>
                </a:gridCol>
                <a:gridCol w="2298881">
                  <a:extLst>
                    <a:ext uri="{9D8B030D-6E8A-4147-A177-3AD203B41FA5}">
                      <a16:colId xmlns:a16="http://schemas.microsoft.com/office/drawing/2014/main" val="291238120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904816379"/>
                    </a:ext>
                  </a:extLst>
                </a:gridCol>
                <a:gridCol w="2838447">
                  <a:extLst>
                    <a:ext uri="{9D8B030D-6E8A-4147-A177-3AD203B41FA5}">
                      <a16:colId xmlns:a16="http://schemas.microsoft.com/office/drawing/2014/main" val="2236022529"/>
                    </a:ext>
                  </a:extLst>
                </a:gridCol>
              </a:tblGrid>
              <a:tr h="468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項目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院方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耀瑄公司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21682"/>
                  </a:ext>
                </a:extLst>
              </a:tr>
              <a:tr h="1233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alt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</a:t>
                      </a:r>
                      <a:endParaRPr lang="zh-TW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zh-TW" alt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專案啟動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參加啟動會議。</a:t>
                      </a:r>
                      <a:endParaRPr lang="en-US" altLang="zh-TW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indent="-17145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指定</a:t>
                      </a: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專案主責窗口</a:t>
                      </a: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，協助廠商管理本案。</a:t>
                      </a:r>
                      <a:endParaRPr lang="en-US" altLang="zh-TW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indent="-17145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提供保密切結書。</a:t>
                      </a:r>
                      <a:endParaRPr lang="zh-TW" altLang="zh-TW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參加啟動會議</a:t>
                      </a:r>
                      <a:r>
                        <a:rPr lang="en-US" altLang="zh-TW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說明專案規劃。</a:t>
                      </a:r>
                      <a:endParaRPr lang="en-US" altLang="zh-TW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indent="-17145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簽署保密切結書。</a:t>
                      </a:r>
                      <a:endParaRPr lang="en-US" altLang="zh-TW" sz="105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indent="-171450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kern="100" dirty="0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交付專案啟動會議紀錄。</a:t>
                      </a:r>
                      <a:endParaRPr lang="zh-TW" altLang="zh-TW" sz="105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720473"/>
                  </a:ext>
                </a:extLst>
              </a:tr>
              <a:tr h="1233530"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系統環境建置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提供本案在 貴院正式</a:t>
                      </a:r>
                      <a:r>
                        <a:rPr lang="en-US" altLang="zh-TW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CN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測試</a:t>
                      </a:r>
                      <a:r>
                        <a:rPr lang="en-US" altLang="zh-CN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CN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開發</a:t>
                      </a: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虛擬主機及資料庫所需系統環境</a:t>
                      </a: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。</a:t>
                      </a:r>
                      <a:endParaRPr lang="en-US" altLang="zh-TW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提供</a:t>
                      </a:r>
                      <a:r>
                        <a:rPr lang="en-US" altLang="zh-TW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Domain name</a:t>
                      </a: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SSL</a:t>
                      </a: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憑證</a:t>
                      </a: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。</a:t>
                      </a:r>
                      <a:endParaRPr lang="en-US" altLang="zh-TW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提供</a:t>
                      </a: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遠端連線登入</a:t>
                      </a: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，供廠商程式人員可連線。</a:t>
                      </a:r>
                      <a:endParaRPr lang="en-US" altLang="zh-TW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提供</a:t>
                      </a:r>
                      <a:r>
                        <a:rPr lang="en-US" altLang="zh-TW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Mail Server</a:t>
                      </a:r>
                      <a:endParaRPr lang="zh-TW" altLang="zh-TW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✅ 提供系統建置環境需求給院方。</a:t>
                      </a:r>
                      <a:endParaRPr lang="en-US" altLang="zh-TW" sz="105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確認</a:t>
                      </a:r>
                      <a:r>
                        <a:rPr lang="en-US" altLang="zh-TW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VM</a:t>
                      </a: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申請與遠端連線申請。</a:t>
                      </a:r>
                      <a:endParaRPr lang="en-US" altLang="zh-TW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57553"/>
                  </a:ext>
                </a:extLst>
              </a:tr>
              <a:tr h="874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alt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</a:t>
                      </a:r>
                      <a:endParaRPr lang="zh-TW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zh-CN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需求訪談</a:t>
                      </a:r>
                      <a:endParaRPr lang="zh-TW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說明本案系統相關需求流程。</a:t>
                      </a:r>
                      <a:endParaRPr lang="en-US" altLang="zh-TW" sz="105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定期與廠商需求訪談會議。</a:t>
                      </a:r>
                      <a:endParaRPr lang="zh-TW" altLang="zh-TW" sz="105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將需求討論後進行分析、設計。</a:t>
                      </a:r>
                      <a:endParaRPr lang="en-US" altLang="zh-TW" sz="105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zh-TW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功能介面</a:t>
                      </a:r>
                      <a:r>
                        <a:rPr lang="en-US" altLang="zh-TW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UI</a:t>
                      </a:r>
                      <a:r>
                        <a:rPr lang="zh-CN" altLang="en-US" sz="105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設計。</a:t>
                      </a:r>
                      <a:endParaRPr lang="en-US" altLang="zh-CN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141827"/>
                  </a:ext>
                </a:extLst>
              </a:tr>
            </a:tbl>
          </a:graphicData>
        </a:graphic>
      </p:graphicFrame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DB79E6-4D94-4A8D-D395-F5837568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0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8107A-0C5C-CC83-110E-1C10703C7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C2EB15-F2A6-B6EC-B94D-81584F52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ym typeface="+mn-lt"/>
              </a:rPr>
              <a:t>雙方配合事項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70A8C64-8238-CA73-C3B4-9426884D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43615"/>
              </p:ext>
            </p:extLst>
          </p:nvPr>
        </p:nvGraphicFramePr>
        <p:xfrm>
          <a:off x="342905" y="724333"/>
          <a:ext cx="8458191" cy="3752965"/>
        </p:xfrm>
        <a:graphic>
          <a:graphicData uri="http://schemas.openxmlformats.org/drawingml/2006/table">
            <a:tbl>
              <a:tblPr firstRow="1" firstCol="1" bandRow="1"/>
              <a:tblGrid>
                <a:gridCol w="457188">
                  <a:extLst>
                    <a:ext uri="{9D8B030D-6E8A-4147-A177-3AD203B41FA5}">
                      <a16:colId xmlns:a16="http://schemas.microsoft.com/office/drawing/2014/main" val="540809743"/>
                    </a:ext>
                  </a:extLst>
                </a:gridCol>
                <a:gridCol w="1409707">
                  <a:extLst>
                    <a:ext uri="{9D8B030D-6E8A-4147-A177-3AD203B41FA5}">
                      <a16:colId xmlns:a16="http://schemas.microsoft.com/office/drawing/2014/main" val="291238120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04816379"/>
                    </a:ext>
                  </a:extLst>
                </a:gridCol>
                <a:gridCol w="2933696">
                  <a:extLst>
                    <a:ext uri="{9D8B030D-6E8A-4147-A177-3AD203B41FA5}">
                      <a16:colId xmlns:a16="http://schemas.microsoft.com/office/drawing/2014/main" val="2236022529"/>
                    </a:ext>
                  </a:extLst>
                </a:gridCol>
              </a:tblGrid>
              <a:tr h="475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項目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院方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耀瑄公司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21682"/>
                  </a:ext>
                </a:extLst>
              </a:tr>
              <a:tr h="819287"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系統安裝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協助排除廠商於安裝時遇到之院內環境設定相關等問題。</a:t>
                      </a:r>
                      <a:endParaRPr lang="en-US" altLang="zh-TW" sz="105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系統安裝、內部測試與問題修正。</a:t>
                      </a:r>
                      <a:endParaRPr lang="zh-TW" altLang="en-US" sz="1050" kern="100" dirty="0">
                        <a:solidFill>
                          <a:srgbClr val="C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63676"/>
                  </a:ext>
                </a:extLst>
              </a:tr>
              <a:tr h="819287"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CN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功能確認</a:t>
                      </a:r>
                      <a:endParaRPr lang="en-US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安排測試人員。</a:t>
                      </a:r>
                      <a:endParaRPr lang="en-US" altLang="zh-TW" sz="105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本案系統功能確認。</a:t>
                      </a:r>
                      <a:endParaRPr lang="en-US" altLang="zh-TW" sz="105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確認本案可上線執行。</a:t>
                      </a:r>
                      <a:endParaRPr lang="en-US" altLang="zh-TW" sz="105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指導</a:t>
                      </a:r>
                      <a:r>
                        <a:rPr lang="zh-TW" altLang="zh-TW" sz="105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測試人員</a:t>
                      </a:r>
                      <a:r>
                        <a:rPr lang="zh-TW" altLang="en-US" sz="105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測試方法</a:t>
                      </a:r>
                      <a:r>
                        <a:rPr lang="zh-TW" altLang="zh-TW" sz="105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05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kern="100" dirty="0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提供系統</a:t>
                      </a:r>
                      <a:r>
                        <a:rPr kumimoji="0" lang="zh-TW" altLang="en-US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功能測試計劃相關說明。</a:t>
                      </a:r>
                      <a:endParaRPr lang="zh-TW" altLang="en-US" sz="1050" kern="100" dirty="0">
                        <a:solidFill>
                          <a:srgbClr val="C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196323"/>
                  </a:ext>
                </a:extLst>
              </a:tr>
              <a:tr h="819287"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6</a:t>
                      </a:r>
                      <a:endParaRPr lang="zh-TW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教育訓練</a:t>
                      </a:r>
                      <a:endParaRPr lang="zh-TW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zh-TW" sz="105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安排相關之場地及設施</a:t>
                      </a:r>
                      <a:r>
                        <a:rPr lang="zh-TW" altLang="en-US" sz="105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或錄影設備</a:t>
                      </a:r>
                      <a:r>
                        <a:rPr lang="zh-TW" altLang="zh-TW" sz="105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05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協調參與人員時段與場次安排。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提供</a:t>
                      </a:r>
                      <a:r>
                        <a:rPr kumimoji="0" lang="zh-TW" altLang="en-US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教育訓練教材及操作手冊電子檔</a:t>
                      </a: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。</a:t>
                      </a:r>
                      <a:endParaRPr lang="en-US" altLang="zh-TW" sz="105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系統操作訓練。</a:t>
                      </a:r>
                      <a:endParaRPr lang="en-US" altLang="zh-TW" sz="105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kumimoji="0" lang="zh-TW" altLang="en-US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交付教育訓練明細佐證文件。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936547"/>
                  </a:ext>
                </a:extLst>
              </a:tr>
              <a:tr h="819287"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7</a:t>
                      </a:r>
                      <a:endParaRPr lang="zh-TW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364302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zh-TW" alt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系統驗收審查</a:t>
                      </a:r>
                      <a:endParaRPr lang="zh-TW" alt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依合約規範，完成全案驗收審查程序。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b="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完成所有驗收審查交付項目。</a:t>
                      </a:r>
                      <a:endParaRPr lang="en-US" altLang="zh-TW" sz="1050" b="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05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依院內上線時程安排，</a:t>
                      </a:r>
                      <a:r>
                        <a:rPr lang="zh-TW" altLang="zh-TW" sz="105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完成本案系統上線</a:t>
                      </a:r>
                      <a:r>
                        <a:rPr lang="zh-TW" altLang="en-US" sz="105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05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238413"/>
                  </a:ext>
                </a:extLst>
              </a:tr>
            </a:tbl>
          </a:graphicData>
        </a:graphic>
      </p:graphicFrame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B7B2FD7-773E-D601-B02B-7D688FF0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9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2485"/>
            <a:ext cx="4038600" cy="5145985"/>
            <a:chOff x="0" y="-2485"/>
            <a:chExt cx="4038600" cy="5145985"/>
          </a:xfrm>
        </p:grpSpPr>
        <p:sp>
          <p:nvSpPr>
            <p:cNvPr id="21" name="任意多边形 20"/>
            <p:cNvSpPr/>
            <p:nvPr/>
          </p:nvSpPr>
          <p:spPr>
            <a:xfrm flipV="1">
              <a:off x="86821" y="-2485"/>
              <a:ext cx="3951779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V="1">
              <a:off x="0" y="0"/>
              <a:ext cx="3768946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28595" y="1433345"/>
            <a:ext cx="1595605" cy="1595605"/>
            <a:chOff x="838200" y="438150"/>
            <a:chExt cx="1595605" cy="1595605"/>
          </a:xfrm>
          <a:solidFill>
            <a:schemeClr val="accent2"/>
          </a:solidFill>
        </p:grpSpPr>
        <p:sp>
          <p:nvSpPr>
            <p:cNvPr id="35" name="椭圆 34"/>
            <p:cNvSpPr/>
            <p:nvPr/>
          </p:nvSpPr>
          <p:spPr>
            <a:xfrm rot="5400000">
              <a:off x="838200" y="438150"/>
              <a:ext cx="1595605" cy="1595605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30708" y="889021"/>
              <a:ext cx="1210588" cy="70788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目錄</a:t>
              </a:r>
              <a:endParaRPr lang="zh-CN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右箭头 19"/>
          <p:cNvSpPr/>
          <p:nvPr/>
        </p:nvSpPr>
        <p:spPr>
          <a:xfrm flipH="1">
            <a:off x="5715000" y="3710281"/>
            <a:ext cx="3434815" cy="233069"/>
          </a:xfrm>
          <a:prstGeom prst="rightArrow">
            <a:avLst>
              <a:gd name="adj1" fmla="val 30800"/>
              <a:gd name="adj2" fmla="val 152400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F7B93C9-33C2-E0EC-4E44-84D8E4DEA82C}"/>
              </a:ext>
            </a:extLst>
          </p:cNvPr>
          <p:cNvGrpSpPr>
            <a:grpSpLocks noChangeAspect="1"/>
          </p:cNvGrpSpPr>
          <p:nvPr/>
        </p:nvGrpSpPr>
        <p:grpSpPr>
          <a:xfrm>
            <a:off x="3634287" y="1606398"/>
            <a:ext cx="5128710" cy="1803552"/>
            <a:chOff x="3634287" y="1581150"/>
            <a:chExt cx="4575015" cy="1608840"/>
          </a:xfrm>
        </p:grpSpPr>
        <p:sp>
          <p:nvSpPr>
            <p:cNvPr id="15" name="圆角矩形 14"/>
            <p:cNvSpPr/>
            <p:nvPr/>
          </p:nvSpPr>
          <p:spPr>
            <a:xfrm>
              <a:off x="4088085" y="1581150"/>
              <a:ext cx="1474515" cy="385319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" rtlCol="0" anchor="ctr" anchorCtr="0">
              <a:no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專案範疇</a:t>
              </a:r>
              <a:r>
                <a:rPr lang="en-US" altLang="zh-CN" sz="20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CN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634287" y="1581150"/>
              <a:ext cx="385318" cy="38531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  <a:endPara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4088085" y="2192911"/>
              <a:ext cx="1474515" cy="385318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" rtlCol="0" anchor="ctr" anchorCtr="0"/>
            <a:lstStyle/>
            <a:p>
              <a:pPr algn="ctr"/>
              <a:r>
                <a:rPr lang="zh-TW" altLang="en-US" sz="20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系統架構</a:t>
              </a:r>
              <a:endParaRPr lang="zh-CN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634287" y="2192911"/>
              <a:ext cx="385318" cy="38531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02</a:t>
              </a:r>
              <a:endPara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088085" y="2804672"/>
              <a:ext cx="1474515" cy="385318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" rtlCol="0" anchor="ctr" anchorCtr="0"/>
            <a:lstStyle/>
            <a:p>
              <a:pPr algn="ctr"/>
              <a:r>
                <a:rPr lang="zh-TW" altLang="en-US" sz="20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專案團隊</a:t>
              </a:r>
              <a:endParaRPr lang="zh-CN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634287" y="2804672"/>
              <a:ext cx="385318" cy="38531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03</a:t>
              </a:r>
              <a:endPara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6419978" y="1581151"/>
              <a:ext cx="1335416" cy="385318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" rtlCol="0" anchor="ctr"/>
            <a:lstStyle/>
            <a:p>
              <a:pPr algn="ctr"/>
              <a:r>
                <a:rPr lang="zh-TW" altLang="en-US" sz="20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專案時程</a:t>
              </a:r>
              <a:endParaRPr lang="zh-CN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5966181" y="1581151"/>
              <a:ext cx="385318" cy="38531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04</a:t>
              </a:r>
              <a:endPara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6419977" y="2192913"/>
              <a:ext cx="1789325" cy="385318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" rtlCol="0" anchor="ctr"/>
            <a:lstStyle/>
            <a:p>
              <a:pPr algn="ctr"/>
              <a:r>
                <a:rPr lang="zh-TW" altLang="en-US" sz="20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雙方配合事項</a:t>
              </a:r>
              <a:endParaRPr lang="zh-CN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5966181" y="2192913"/>
              <a:ext cx="385318" cy="38531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05</a:t>
              </a:r>
              <a:endPara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8" name="等腰三角形 47"/>
          <p:cNvSpPr/>
          <p:nvPr/>
        </p:nvSpPr>
        <p:spPr>
          <a:xfrm flipH="1" flipV="1">
            <a:off x="4603840" y="0"/>
            <a:ext cx="3473360" cy="142224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圆角矩形 40">
            <a:extLst>
              <a:ext uri="{FF2B5EF4-FFF2-40B4-BE49-F238E27FC236}">
                <a16:creationId xmlns:a16="http://schemas.microsoft.com/office/drawing/2014/main" id="{FDB33594-7D8A-F56B-1DE2-C06C1E5F22AA}"/>
              </a:ext>
            </a:extLst>
          </p:cNvPr>
          <p:cNvSpPr/>
          <p:nvPr/>
        </p:nvSpPr>
        <p:spPr>
          <a:xfrm>
            <a:off x="6757116" y="2977998"/>
            <a:ext cx="1746000" cy="431952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pPr algn="ctr"/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  <a:endParaRPr lang="zh-CN" altLang="en-US" sz="2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圆角矩形 42">
            <a:extLst>
              <a:ext uri="{FF2B5EF4-FFF2-40B4-BE49-F238E27FC236}">
                <a16:creationId xmlns:a16="http://schemas.microsoft.com/office/drawing/2014/main" id="{EBF206A3-1F7B-2FF4-B9AD-B97F749D32F9}"/>
              </a:ext>
            </a:extLst>
          </p:cNvPr>
          <p:cNvSpPr/>
          <p:nvPr/>
        </p:nvSpPr>
        <p:spPr>
          <a:xfrm>
            <a:off x="6248400" y="2977998"/>
            <a:ext cx="431951" cy="4319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endParaRPr lang="zh-CN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DC38FD5-D919-1DB8-C464-79B12502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0161-3A47-9089-B2BC-248C65C56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C4F88-067F-5AD9-82B5-1FA43966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ym typeface="+mn-lt"/>
              </a:rPr>
              <a:t>雙方負責窗口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7FDBF74-7D19-F38B-6235-F4C3EEDD8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82545"/>
              </p:ext>
            </p:extLst>
          </p:nvPr>
        </p:nvGraphicFramePr>
        <p:xfrm>
          <a:off x="342905" y="1504950"/>
          <a:ext cx="8458190" cy="2819399"/>
        </p:xfrm>
        <a:graphic>
          <a:graphicData uri="http://schemas.openxmlformats.org/drawingml/2006/table">
            <a:tbl>
              <a:tblPr firstRow="1" firstCol="1" bandRow="1"/>
              <a:tblGrid>
                <a:gridCol w="495295">
                  <a:extLst>
                    <a:ext uri="{9D8B030D-6E8A-4147-A177-3AD203B41FA5}">
                      <a16:colId xmlns:a16="http://schemas.microsoft.com/office/drawing/2014/main" val="54080974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9123812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9048163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3602252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246960750"/>
                    </a:ext>
                  </a:extLst>
                </a:gridCol>
                <a:gridCol w="952495">
                  <a:extLst>
                    <a:ext uri="{9D8B030D-6E8A-4147-A177-3AD203B41FA5}">
                      <a16:colId xmlns:a16="http://schemas.microsoft.com/office/drawing/2014/main" val="729600832"/>
                    </a:ext>
                  </a:extLst>
                </a:gridCol>
              </a:tblGrid>
              <a:tr h="617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任務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院內窗口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連絡電話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聯絡信箱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廠商窗口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21682"/>
                  </a:ext>
                </a:extLst>
              </a:tr>
              <a:tr h="670155"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１</a:t>
                      </a:r>
                      <a:endParaRPr lang="en-US" altLang="zh-TW" sz="1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136430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專案主責窗口：需求訪談、功能需求確認、系統功能測試等。</a:t>
                      </a:r>
                      <a:endParaRPr lang="zh-TW" altLang="zh-TW" sz="1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陳秀玲 主任</a:t>
                      </a:r>
                      <a:b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</a:b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林欣儀 小姐</a:t>
                      </a:r>
                      <a:endParaRPr lang="en-US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07-5252000</a:t>
                      </a:r>
                      <a:endParaRPr lang="zh-TW" altLang="en-US" sz="1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sylin@mail.nsysu.edu.tw</a:t>
                      </a:r>
                      <a:endParaRPr lang="zh-TW" altLang="en-US" sz="1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朱翌銨</a:t>
                      </a:r>
                      <a:endParaRPr lang="en-US" altLang="zh-TW" sz="1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196323"/>
                  </a:ext>
                </a:extLst>
              </a:tr>
              <a:tr h="670155"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6430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業務窗口：驗收相關流程</a:t>
                      </a:r>
                      <a:endParaRPr lang="zh-TW" altLang="zh-TW" sz="1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陳秀玲 主任</a:t>
                      </a:r>
                      <a:b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</a:b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林欣儀 小姐</a:t>
                      </a:r>
                      <a:endParaRPr lang="en-US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07-5252000</a:t>
                      </a:r>
                      <a:endParaRPr lang="zh-TW" altLang="en-US" sz="1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sylin@mail.nsysu.edu.tw</a:t>
                      </a:r>
                      <a:endParaRPr lang="zh-TW" altLang="en-US" sz="1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葛怡廷</a:t>
                      </a:r>
                      <a:endParaRPr lang="en-US" altLang="zh-TW" sz="1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9658"/>
                  </a:ext>
                </a:extLst>
              </a:tr>
              <a:tr h="861937">
                <a:tc>
                  <a:txBody>
                    <a:bodyPr/>
                    <a:lstStyle/>
                    <a:p>
                      <a:pPr marL="0" marR="0" lvl="0" indent="0" algn="ctr" defTabSz="1364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US" altLang="zh-TW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64302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資訊窗口：環境建置協助、主機與資料庫申請、遠端連線方式、</a:t>
                      </a:r>
                      <a:r>
                        <a:rPr lang="en-US" altLang="zh-TW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Mail Server</a:t>
                      </a:r>
                      <a:r>
                        <a:rPr lang="zh-TW" altLang="en-US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申請等。</a:t>
                      </a:r>
                      <a:endParaRPr lang="zh-TW" altLang="zh-TW" sz="1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陳秀玲 主任</a:t>
                      </a:r>
                      <a:b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</a:b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林欣儀 小姐</a:t>
                      </a:r>
                      <a:endParaRPr lang="en-US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07-5252000</a:t>
                      </a:r>
                      <a:endParaRPr lang="zh-TW" altLang="en-US" sz="1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sylin@mail.nsysu.edu.tw</a:t>
                      </a:r>
                      <a:endParaRPr lang="zh-TW" altLang="en-US" sz="1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zh-TW" altLang="en-US" sz="1200" b="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黃浩絜</a:t>
                      </a:r>
                      <a:endParaRPr lang="en-US" altLang="zh-TW" sz="12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69706"/>
                  </a:ext>
                </a:extLst>
              </a:tr>
            </a:tbl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D9F36D-DEBD-6FF6-78BE-1F76A4B6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0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933F9-1708-19B4-4DC1-448D7A6B4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C8032A9-8A94-AE7D-9178-45F76442A0F2}"/>
              </a:ext>
            </a:extLst>
          </p:cNvPr>
          <p:cNvGrpSpPr/>
          <p:nvPr/>
        </p:nvGrpSpPr>
        <p:grpSpPr>
          <a:xfrm>
            <a:off x="0" y="-2485"/>
            <a:ext cx="4038600" cy="5145985"/>
            <a:chOff x="0" y="-2485"/>
            <a:chExt cx="4038600" cy="5145985"/>
          </a:xfrm>
        </p:grpSpPr>
        <p:sp>
          <p:nvSpPr>
            <p:cNvPr id="21" name="任意多边形 20">
              <a:extLst>
                <a:ext uri="{FF2B5EF4-FFF2-40B4-BE49-F238E27FC236}">
                  <a16:creationId xmlns:a16="http://schemas.microsoft.com/office/drawing/2014/main" id="{33C9D99F-CCDA-B879-EB7C-84EF8E25C770}"/>
                </a:ext>
              </a:extLst>
            </p:cNvPr>
            <p:cNvSpPr/>
            <p:nvPr/>
          </p:nvSpPr>
          <p:spPr>
            <a:xfrm flipV="1">
              <a:off x="86821" y="-2485"/>
              <a:ext cx="3951779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462F75FB-0005-37F6-7A1B-740A847BBF2B}"/>
                </a:ext>
              </a:extLst>
            </p:cNvPr>
            <p:cNvSpPr/>
            <p:nvPr/>
          </p:nvSpPr>
          <p:spPr>
            <a:xfrm flipV="1">
              <a:off x="0" y="0"/>
              <a:ext cx="3768946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95949B-000D-0857-B4A3-18A1C56A6226}"/>
              </a:ext>
            </a:extLst>
          </p:cNvPr>
          <p:cNvGrpSpPr/>
          <p:nvPr/>
        </p:nvGrpSpPr>
        <p:grpSpPr>
          <a:xfrm>
            <a:off x="1528595" y="1509545"/>
            <a:ext cx="1595605" cy="1595605"/>
            <a:chOff x="838200" y="438150"/>
            <a:chExt cx="1595605" cy="1595605"/>
          </a:xfrm>
          <a:solidFill>
            <a:schemeClr val="accent2"/>
          </a:solidFill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5937F83-8072-F46A-A443-8E6706BED3E3}"/>
                </a:ext>
              </a:extLst>
            </p:cNvPr>
            <p:cNvSpPr/>
            <p:nvPr/>
          </p:nvSpPr>
          <p:spPr>
            <a:xfrm rot="5400000">
              <a:off x="838200" y="438150"/>
              <a:ext cx="1595605" cy="1595605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253887D-D40B-A57D-10A4-4DE831C63458}"/>
                </a:ext>
              </a:extLst>
            </p:cNvPr>
            <p:cNvSpPr txBox="1"/>
            <p:nvPr/>
          </p:nvSpPr>
          <p:spPr>
            <a:xfrm>
              <a:off x="1146124" y="790128"/>
              <a:ext cx="979755" cy="89255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5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06</a:t>
              </a:r>
              <a:endParaRPr lang="zh-CN" altLang="en-US" sz="5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右箭头 19">
            <a:extLst>
              <a:ext uri="{FF2B5EF4-FFF2-40B4-BE49-F238E27FC236}">
                <a16:creationId xmlns:a16="http://schemas.microsoft.com/office/drawing/2014/main" id="{84E08E44-CFA0-8707-9D3B-349D11D5157B}"/>
              </a:ext>
            </a:extLst>
          </p:cNvPr>
          <p:cNvSpPr/>
          <p:nvPr/>
        </p:nvSpPr>
        <p:spPr>
          <a:xfrm flipH="1">
            <a:off x="5715000" y="3710281"/>
            <a:ext cx="3434815" cy="233069"/>
          </a:xfrm>
          <a:prstGeom prst="rightArrow">
            <a:avLst>
              <a:gd name="adj1" fmla="val 30800"/>
              <a:gd name="adj2" fmla="val 152400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8">
            <a:extLst>
              <a:ext uri="{FF2B5EF4-FFF2-40B4-BE49-F238E27FC236}">
                <a16:creationId xmlns:a16="http://schemas.microsoft.com/office/drawing/2014/main" id="{A499B0BD-8BE6-C37F-E74B-47E0C0A259E7}"/>
              </a:ext>
            </a:extLst>
          </p:cNvPr>
          <p:cNvSpPr txBox="1"/>
          <p:nvPr/>
        </p:nvSpPr>
        <p:spPr>
          <a:xfrm>
            <a:off x="3657600" y="1861523"/>
            <a:ext cx="46987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問題與討論</a:t>
            </a:r>
            <a:endParaRPr lang="zh-CN" altLang="en-US" sz="5400" dirty="0">
              <a:solidFill>
                <a:schemeClr val="accent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6" name="TextBox 49">
            <a:extLst>
              <a:ext uri="{FF2B5EF4-FFF2-40B4-BE49-F238E27FC236}">
                <a16:creationId xmlns:a16="http://schemas.microsoft.com/office/drawing/2014/main" id="{53FD8A1C-00EF-9D82-BFF8-984B3A501DF6}"/>
              </a:ext>
            </a:extLst>
          </p:cNvPr>
          <p:cNvSpPr txBox="1"/>
          <p:nvPr/>
        </p:nvSpPr>
        <p:spPr>
          <a:xfrm>
            <a:off x="3714160" y="2784853"/>
            <a:ext cx="26619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TW" altLang="en-US" sz="1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現況釐清、執行問題討論</a:t>
            </a:r>
            <a:endParaRPr lang="en-US" altLang="zh-CN" sz="1400" dirty="0">
              <a:solidFill>
                <a:schemeClr val="accent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389B85FA-CD3C-6A41-36B7-C50C7E13DC3E}"/>
              </a:ext>
            </a:extLst>
          </p:cNvPr>
          <p:cNvSpPr/>
          <p:nvPr/>
        </p:nvSpPr>
        <p:spPr>
          <a:xfrm flipH="1" flipV="1">
            <a:off x="4603840" y="0"/>
            <a:ext cx="3473360" cy="142224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6464D66-7B9D-6C5E-EAFF-85F73F3C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3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37C20-7FC9-57E0-32F7-A3C2DCE3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問題與討論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175DD9-DEE1-FAB4-DF20-68C0672E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33715"/>
            <a:ext cx="8077200" cy="313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Q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：資訊窗口負責人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因目前各項目負責人不同，郭畊甫工程師只負責虛擬主機的部分，</a:t>
            </a:r>
            <a:endParaRPr lang="en-US" altLang="zh-TW" sz="14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資料庫連線方式與</a:t>
            </a:r>
            <a:r>
              <a:rPr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Mail Server</a:t>
            </a: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需由單位分別向</a:t>
            </a:r>
            <a:r>
              <a:rPr lang="zh-TW" altLang="en-US" sz="1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軟工組</a:t>
            </a: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1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資安組</a:t>
            </a: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同仁申請。</a:t>
            </a:r>
            <a:endParaRPr lang="en-US" altLang="zh-TW" sz="14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正式與測試主機</a:t>
            </a:r>
            <a:endParaRPr lang="en-US" altLang="zh-TW" sz="14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正式與測試資料庫</a:t>
            </a:r>
            <a:r>
              <a:rPr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– </a:t>
            </a: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軟工組</a:t>
            </a:r>
            <a:endParaRPr lang="en-US" altLang="zh-TW" sz="14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遠端連線方式 </a:t>
            </a:r>
            <a:r>
              <a:rPr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軟工組</a:t>
            </a:r>
            <a:endParaRPr lang="en-US" altLang="zh-TW" sz="14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Mail Server – </a:t>
            </a:r>
            <a:r>
              <a:rPr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資安組</a:t>
            </a:r>
            <a:endParaRPr lang="en-US" altLang="zh-TW" sz="14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zh-TW" sz="14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決議：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680534-75B0-E231-86FC-AA82A79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37C20-7FC9-57E0-32F7-A3C2DCE3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問題與討論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175DD9-DEE1-FAB4-DF20-68C0672E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33715"/>
            <a:ext cx="8077200" cy="12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Q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：需求訪談時程待定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決議：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680534-75B0-E231-86FC-AA82A79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5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37C20-7FC9-57E0-32F7-A3C2DCE3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問題與討論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175DD9-DEE1-FAB4-DF20-68C0672E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33715"/>
            <a:ext cx="8077200" cy="402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Q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：表單種類確認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各科別核心課程紀錄單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Teaching Round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紀錄單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夜間實習紀錄單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門診實習紀錄單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科會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晨會學習紀錄單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術中學習紀錄單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實際照護病人記錄單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症狀或徵候、病態或疾病、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Proceduce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skills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學習紀錄單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Mini-CEX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待確認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DOPS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待確認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CbD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待確認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680534-75B0-E231-86FC-AA82A79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4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37C20-7FC9-57E0-32F7-A3C2DCE3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問題與討論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175DD9-DEE1-FAB4-DF20-68C0672E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33715"/>
            <a:ext cx="8077200" cy="87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Q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症狀或徵候、病態或疾病、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Proceduce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skills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學習紀錄單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680534-75B0-E231-86FC-AA82A79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9896326-447E-08B4-B949-A2B8E24F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853906"/>
            <a:ext cx="4077512" cy="295015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A692105-F959-7B54-FE5E-0C89CFD1B68F}"/>
              </a:ext>
            </a:extLst>
          </p:cNvPr>
          <p:cNvSpPr txBox="1"/>
          <p:nvPr/>
        </p:nvSpPr>
        <p:spPr>
          <a:xfrm>
            <a:off x="761999" y="1107473"/>
            <a:ext cx="6903395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400" dirty="0">
                <a:solidFill>
                  <a:srgbClr val="67839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於本系統視為表單，內容包含學習日期、學習方式、病歷號或上課地點。</a:t>
            </a:r>
            <a:endParaRPr kumimoji="1" lang="en-US" altLang="zh-TW" sz="1400" dirty="0">
              <a:solidFill>
                <a:srgbClr val="67839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1400" dirty="0">
                <a:solidFill>
                  <a:srgbClr val="67839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學生填寫完成後，再由臨床教師確認。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DEF0B8-84B7-4893-5379-72DD1C167A4F}"/>
              </a:ext>
            </a:extLst>
          </p:cNvPr>
          <p:cNvSpPr/>
          <p:nvPr/>
        </p:nvSpPr>
        <p:spPr>
          <a:xfrm>
            <a:off x="907487" y="1994708"/>
            <a:ext cx="2362200" cy="2826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609088-8244-25CD-45B8-329B74B2C665}"/>
              </a:ext>
            </a:extLst>
          </p:cNvPr>
          <p:cNvSpPr/>
          <p:nvPr/>
        </p:nvSpPr>
        <p:spPr>
          <a:xfrm>
            <a:off x="2088587" y="2627860"/>
            <a:ext cx="901048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36814E9-F00F-5EDE-200B-3BE56495E5CE}"/>
              </a:ext>
            </a:extLst>
          </p:cNvPr>
          <p:cNvSpPr txBox="1"/>
          <p:nvPr/>
        </p:nvSpPr>
        <p:spPr>
          <a:xfrm>
            <a:off x="1006239" y="2172656"/>
            <a:ext cx="1843774" cy="375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項目：貧血</a:t>
            </a:r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(Anemia)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9A1EA4C-498A-AB74-FABB-2CCFC3CFA75C}"/>
              </a:ext>
            </a:extLst>
          </p:cNvPr>
          <p:cNvSpPr txBox="1"/>
          <p:nvPr/>
        </p:nvSpPr>
        <p:spPr>
          <a:xfrm>
            <a:off x="1006239" y="2522579"/>
            <a:ext cx="1082348" cy="375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學習日期：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D73F9A3-63AB-5194-3101-8A207A8A1762}"/>
              </a:ext>
            </a:extLst>
          </p:cNvPr>
          <p:cNvSpPr/>
          <p:nvPr/>
        </p:nvSpPr>
        <p:spPr>
          <a:xfrm>
            <a:off x="2088587" y="3003797"/>
            <a:ext cx="901048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9B54E07-6E7C-6316-4477-C6057C581F94}"/>
              </a:ext>
            </a:extLst>
          </p:cNvPr>
          <p:cNvSpPr txBox="1"/>
          <p:nvPr/>
        </p:nvSpPr>
        <p:spPr>
          <a:xfrm>
            <a:off x="1006239" y="2898516"/>
            <a:ext cx="1082348" cy="375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學習方式：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1558008-5B1F-6A50-2919-F0E53B8B68DF}"/>
              </a:ext>
            </a:extLst>
          </p:cNvPr>
          <p:cNvSpPr/>
          <p:nvPr/>
        </p:nvSpPr>
        <p:spPr>
          <a:xfrm>
            <a:off x="2088587" y="3379734"/>
            <a:ext cx="901048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A6AB4A2-5D21-BEA9-405D-2E99D8588A40}"/>
              </a:ext>
            </a:extLst>
          </p:cNvPr>
          <p:cNvSpPr txBox="1"/>
          <p:nvPr/>
        </p:nvSpPr>
        <p:spPr>
          <a:xfrm>
            <a:off x="1010771" y="3379734"/>
            <a:ext cx="1107996" cy="25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8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病歷號或上課地點：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8C8E3E0-2622-4E17-B387-702F5955B88A}"/>
              </a:ext>
            </a:extLst>
          </p:cNvPr>
          <p:cNvSpPr/>
          <p:nvPr/>
        </p:nvSpPr>
        <p:spPr>
          <a:xfrm>
            <a:off x="1676400" y="4163849"/>
            <a:ext cx="685800" cy="357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B4490B6-2861-4226-3F52-4BB33E0C41A9}"/>
              </a:ext>
            </a:extLst>
          </p:cNvPr>
          <p:cNvSpPr txBox="1"/>
          <p:nvPr/>
        </p:nvSpPr>
        <p:spPr>
          <a:xfrm>
            <a:off x="1757663" y="4138084"/>
            <a:ext cx="543739" cy="37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送出</a:t>
            </a:r>
          </a:p>
        </p:txBody>
      </p:sp>
    </p:spTree>
    <p:extLst>
      <p:ext uri="{BB962C8B-B14F-4D97-AF65-F5344CB8AC3E}">
        <p14:creationId xmlns:p14="http://schemas.microsoft.com/office/powerpoint/2010/main" val="38715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37C20-7FC9-57E0-32F7-A3C2DCE3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問題與討論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175DD9-DEE1-FAB4-DF20-68C0672E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33715"/>
            <a:ext cx="8077200" cy="87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Q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Proceduce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skills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的通過標準為何？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680534-75B0-E231-86FC-AA82A79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A692105-F959-7B54-FE5E-0C89CFD1B68F}"/>
              </a:ext>
            </a:extLst>
          </p:cNvPr>
          <p:cNvSpPr txBox="1"/>
          <p:nvPr/>
        </p:nvSpPr>
        <p:spPr>
          <a:xfrm>
            <a:off x="761999" y="1107473"/>
            <a:ext cx="6903395" cy="37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1400">
                <a:solidFill>
                  <a:srgbClr val="67839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80</a:t>
            </a:r>
            <a:r>
              <a:rPr kumimoji="1" lang="zh-TW" altLang="en-US" sz="1400">
                <a:solidFill>
                  <a:srgbClr val="67839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項臨床技能是在每個科室要完成至少幾項嗎？</a:t>
            </a:r>
          </a:p>
        </p:txBody>
      </p:sp>
    </p:spTree>
    <p:extLst>
      <p:ext uri="{BB962C8B-B14F-4D97-AF65-F5344CB8AC3E}">
        <p14:creationId xmlns:p14="http://schemas.microsoft.com/office/powerpoint/2010/main" val="12754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37C20-7FC9-57E0-32F7-A3C2DCE3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問題與討論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175DD9-DEE1-FAB4-DF20-68C0672E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33715"/>
            <a:ext cx="8077200" cy="45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Q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：教學項目與對應表單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680534-75B0-E231-86FC-AA82A79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27</a:t>
            </a:fld>
            <a:endParaRPr lang="zh-CN" altLang="en-US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7DFD085-FD27-4C3D-8DFD-691A132CE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80740"/>
              </p:ext>
            </p:extLst>
          </p:nvPr>
        </p:nvGraphicFramePr>
        <p:xfrm>
          <a:off x="838200" y="1180106"/>
          <a:ext cx="7695414" cy="3755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0773">
                  <a:extLst>
                    <a:ext uri="{9D8B030D-6E8A-4147-A177-3AD203B41FA5}">
                      <a16:colId xmlns:a16="http://schemas.microsoft.com/office/drawing/2014/main" val="1037156584"/>
                    </a:ext>
                  </a:extLst>
                </a:gridCol>
                <a:gridCol w="1945820">
                  <a:extLst>
                    <a:ext uri="{9D8B030D-6E8A-4147-A177-3AD203B41FA5}">
                      <a16:colId xmlns:a16="http://schemas.microsoft.com/office/drawing/2014/main" val="774865287"/>
                    </a:ext>
                  </a:extLst>
                </a:gridCol>
                <a:gridCol w="1945820">
                  <a:extLst>
                    <a:ext uri="{9D8B030D-6E8A-4147-A177-3AD203B41FA5}">
                      <a16:colId xmlns:a16="http://schemas.microsoft.com/office/drawing/2014/main" val="239991920"/>
                    </a:ext>
                  </a:extLst>
                </a:gridCol>
                <a:gridCol w="1583001">
                  <a:extLst>
                    <a:ext uri="{9D8B030D-6E8A-4147-A177-3AD203B41FA5}">
                      <a16:colId xmlns:a16="http://schemas.microsoft.com/office/drawing/2014/main" val="1781512779"/>
                    </a:ext>
                  </a:extLst>
                </a:gridCol>
              </a:tblGrid>
              <a:tr h="25484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1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各科別固定教學方式</a:t>
                      </a:r>
                    </a:p>
                  </a:txBody>
                  <a:tcPr marL="87015" marR="87015" marT="43507" marB="43507"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97139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教學項目</a:t>
                      </a:r>
                    </a:p>
                  </a:txBody>
                  <a:tcPr marL="87015" marR="87015" marT="43507" marB="43507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教學項目時機與頻率</a:t>
                      </a:r>
                    </a:p>
                  </a:txBody>
                  <a:tcPr marL="87015" marR="87015" marT="43507" marB="43507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呈現方式</a:t>
                      </a:r>
                    </a:p>
                  </a:txBody>
                  <a:tcPr marL="87015" marR="87015" marT="43507" marB="43507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87015" marR="87015" marT="43507" marB="43507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46162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Clerk Orientation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第一天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2194337116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核心課程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依各科自訂</a:t>
                      </a:r>
                      <a:endParaRPr lang="en-US" altLang="zh-TW" sz="1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en-US" altLang="zh-TW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每週至少須安排一堂核心課程</a:t>
                      </a:r>
                      <a:r>
                        <a:rPr lang="en-US" altLang="zh-TW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</a:rPr>
                        <a:t>核心課程紀錄單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4106922569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實際病人照護 </a:t>
                      </a:r>
                      <a:r>
                        <a:rPr 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Patient care 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 </a:t>
                      </a:r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</a:rPr>
                        <a:t>實際照護病人記錄單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2488067788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Mini-CEX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兩週一次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是否為上傳附件？</a:t>
                      </a: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3367232597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DOPS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兩週一次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是否為上傳附件？</a:t>
                      </a: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2701209387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CbD</a:t>
                      </a:r>
                      <a:endParaRPr lang="en-US" sz="1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兩週一次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是否為上傳附件？</a:t>
                      </a: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197233612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 </a:t>
                      </a:r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項臨床技能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>
                          <a:effectLst/>
                        </a:rPr>
                        <a:t>學習紀錄單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0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1117088844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教學回饋座談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實習之最後一天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是否於系統輸入表單？</a:t>
                      </a:r>
                      <a:endParaRPr lang="en-US" altLang="zh-TW" sz="10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2766767408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教學門診 </a:t>
                      </a:r>
                      <a:r>
                        <a:rPr lang="en-US" altLang="zh-TW" sz="1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或門診教學</a:t>
                      </a:r>
                      <a:r>
                        <a:rPr lang="en-US" altLang="zh-TW" sz="1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各科每週一次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>
                          <a:effectLst/>
                        </a:rPr>
                        <a:t>門診實習紀錄單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0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1503338604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教學住診 </a:t>
                      </a:r>
                      <a:r>
                        <a:rPr 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Teaching Round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各科每週一次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dirty="0">
                          <a:effectLst/>
                        </a:rPr>
                        <a:t>Teaching Round </a:t>
                      </a:r>
                      <a:r>
                        <a:rPr lang="zh-TW" altLang="en-US" sz="1000" dirty="0">
                          <a:effectLst/>
                        </a:rPr>
                        <a:t>紀錄單</a:t>
                      </a:r>
                      <a:r>
                        <a:rPr lang="en-US" altLang="zh-TW" sz="1000" dirty="0">
                          <a:effectLst/>
                        </a:rPr>
                        <a:t>(?)</a:t>
                      </a:r>
                      <a:endParaRPr lang="zh-TW" altLang="en-US" sz="1000" dirty="0">
                        <a:effectLst/>
                      </a:endParaRP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是否於系統輸入表單？</a:t>
                      </a:r>
                      <a:endParaRPr lang="en-US" altLang="zh-TW" sz="10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2481113487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夜間學習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每週一次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dirty="0">
                          <a:effectLst/>
                        </a:rPr>
                        <a:t>夜間實習紀錄單</a:t>
                      </a:r>
                    </a:p>
                  </a:txBody>
                  <a:tcPr marL="13597" marR="13597" marT="9064" marB="9064"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7015" marR="87015" marT="43507" marB="43507"/>
                </a:tc>
                <a:extLst>
                  <a:ext uri="{0D108BD9-81ED-4DB2-BD59-A6C34878D82A}">
                    <a16:rowId xmlns:a16="http://schemas.microsoft.com/office/drawing/2014/main" val="3933370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4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37C20-7FC9-57E0-32F7-A3C2DCE3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問題與討論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175DD9-DEE1-FAB4-DF20-68C0672E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33715"/>
            <a:ext cx="8077200" cy="87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Q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：各科別核心課程中，所有項目皆算核心課程嗎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決議：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680534-75B0-E231-86FC-AA82A79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61B409-726F-6461-1DE2-649708773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01555"/>
            <a:ext cx="3983188" cy="39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37C20-7FC9-57E0-32F7-A3C2DCE3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問題與討論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175DD9-DEE1-FAB4-DF20-68C0672E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33715"/>
            <a:ext cx="8077200" cy="12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Q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：臨床教師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資料匯出功能，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匯出內容為表單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檔還是統計資料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決議：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680534-75B0-E231-86FC-AA82A79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3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2485"/>
            <a:ext cx="4038600" cy="5145985"/>
            <a:chOff x="0" y="-2485"/>
            <a:chExt cx="4038600" cy="5145985"/>
          </a:xfrm>
        </p:grpSpPr>
        <p:sp>
          <p:nvSpPr>
            <p:cNvPr id="21" name="任意多边形 20"/>
            <p:cNvSpPr/>
            <p:nvPr/>
          </p:nvSpPr>
          <p:spPr>
            <a:xfrm flipV="1">
              <a:off x="86821" y="-2485"/>
              <a:ext cx="3951779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V="1">
              <a:off x="0" y="0"/>
              <a:ext cx="3768946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28595" y="1509545"/>
            <a:ext cx="1595605" cy="1595605"/>
            <a:chOff x="838200" y="438150"/>
            <a:chExt cx="1595605" cy="1595605"/>
          </a:xfrm>
          <a:solidFill>
            <a:schemeClr val="accent2"/>
          </a:solidFill>
        </p:grpSpPr>
        <p:sp>
          <p:nvSpPr>
            <p:cNvPr id="35" name="椭圆 34"/>
            <p:cNvSpPr/>
            <p:nvPr/>
          </p:nvSpPr>
          <p:spPr>
            <a:xfrm rot="5400000">
              <a:off x="838200" y="438150"/>
              <a:ext cx="1595605" cy="1595605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31697" y="790128"/>
              <a:ext cx="1008610" cy="9233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5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  <a:endParaRPr lang="zh-CN" altLang="en-US" sz="5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右箭头 19"/>
          <p:cNvSpPr/>
          <p:nvPr/>
        </p:nvSpPr>
        <p:spPr>
          <a:xfrm flipH="1">
            <a:off x="5715000" y="3710281"/>
            <a:ext cx="3434815" cy="233069"/>
          </a:xfrm>
          <a:prstGeom prst="rightArrow">
            <a:avLst>
              <a:gd name="adj1" fmla="val 30800"/>
              <a:gd name="adj2" fmla="val 152400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8"/>
          <p:cNvSpPr txBox="1"/>
          <p:nvPr/>
        </p:nvSpPr>
        <p:spPr>
          <a:xfrm>
            <a:off x="3657600" y="1861523"/>
            <a:ext cx="46987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專案範疇</a:t>
            </a:r>
            <a:endParaRPr lang="zh-CN" altLang="en-US" sz="5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6" name="TextBox 49"/>
          <p:cNvSpPr txBox="1"/>
          <p:nvPr/>
        </p:nvSpPr>
        <p:spPr>
          <a:xfrm>
            <a:off x="3714160" y="2784853"/>
            <a:ext cx="26619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TW" altLang="en-US" sz="1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專案目標、專案範圍</a:t>
            </a:r>
            <a:endParaRPr lang="en-US" altLang="zh-CN" sz="1400" dirty="0">
              <a:solidFill>
                <a:schemeClr val="accent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flipH="1" flipV="1">
            <a:off x="4603840" y="0"/>
            <a:ext cx="3473360" cy="142224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405A59-7C87-10EB-DF63-3B2EE2C4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3073946"/>
            <a:ext cx="7745605" cy="1936204"/>
            <a:chOff x="0" y="3073946"/>
            <a:chExt cx="7745605" cy="1936204"/>
          </a:xfrm>
        </p:grpSpPr>
        <p:grpSp>
          <p:nvGrpSpPr>
            <p:cNvPr id="12" name="组合 11"/>
            <p:cNvGrpSpPr/>
            <p:nvPr/>
          </p:nvGrpSpPr>
          <p:grpSpPr>
            <a:xfrm flipH="1">
              <a:off x="0" y="3073946"/>
              <a:ext cx="6312524" cy="766575"/>
              <a:chOff x="2843810" y="2631642"/>
              <a:chExt cx="6312524" cy="76657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903819" y="3162120"/>
                <a:ext cx="5252515" cy="2360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16200000">
                <a:off x="2952078" y="2523374"/>
                <a:ext cx="766575" cy="983111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平行四边形 15"/>
            <p:cNvSpPr/>
            <p:nvPr/>
          </p:nvSpPr>
          <p:spPr>
            <a:xfrm flipH="1">
              <a:off x="4965333" y="3944612"/>
              <a:ext cx="1853514" cy="304800"/>
            </a:xfrm>
            <a:prstGeom prst="parallelogram">
              <a:avLst>
                <a:gd name="adj" fmla="val 1334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16"/>
            <p:cNvSpPr/>
            <p:nvPr/>
          </p:nvSpPr>
          <p:spPr>
            <a:xfrm flipH="1">
              <a:off x="6032134" y="4324981"/>
              <a:ext cx="1263113" cy="304800"/>
            </a:xfrm>
            <a:prstGeom prst="parallelogram">
              <a:avLst>
                <a:gd name="adj" fmla="val 1334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平行四边形 21"/>
            <p:cNvSpPr/>
            <p:nvPr/>
          </p:nvSpPr>
          <p:spPr>
            <a:xfrm flipH="1">
              <a:off x="6717934" y="4705350"/>
              <a:ext cx="1027671" cy="304800"/>
            </a:xfrm>
            <a:prstGeom prst="parallelogram">
              <a:avLst>
                <a:gd name="adj" fmla="val 1334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14400" y="2702370"/>
            <a:ext cx="4652940" cy="1200329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r>
              <a:rPr lang="en-US" altLang="zh-TW" sz="7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</a:t>
            </a:r>
            <a:r>
              <a:rPr lang="zh-TW" altLang="en-US" sz="7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7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endParaRPr lang="zh-CN" altLang="en-US" sz="7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EF4E49C3-DBB3-E52B-179E-8D97E092DF9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689" y="-2838"/>
            <a:ext cx="9165023" cy="5146338"/>
            <a:chOff x="-8689" y="-2838"/>
            <a:chExt cx="9165023" cy="5146338"/>
          </a:xfrm>
        </p:grpSpPr>
        <p:grpSp>
          <p:nvGrpSpPr>
            <p:cNvPr id="13" name="组合 12"/>
            <p:cNvGrpSpPr>
              <a:grpSpLocks noGrp="1" noUngrp="1" noRot="1" noMove="1" noResize="1"/>
            </p:cNvGrpSpPr>
            <p:nvPr/>
          </p:nvGrpSpPr>
          <p:grpSpPr>
            <a:xfrm flipH="1">
              <a:off x="2152460" y="-2838"/>
              <a:ext cx="7003874" cy="5146338"/>
              <a:chOff x="-20114" y="-2838"/>
              <a:chExt cx="7003874" cy="5146338"/>
            </a:xfrm>
          </p:grpSpPr>
          <p:sp>
            <p:nvSpPr>
              <p:cNvPr id="23" name="矩形 10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20114" y="0"/>
                <a:ext cx="7003874" cy="5143500"/>
              </a:xfrm>
              <a:custGeom>
                <a:avLst/>
                <a:gdLst>
                  <a:gd name="connsiteX0" fmla="*/ 0 w 8147640"/>
                  <a:gd name="connsiteY0" fmla="*/ 0 h 6100142"/>
                  <a:gd name="connsiteX1" fmla="*/ 8147640 w 8147640"/>
                  <a:gd name="connsiteY1" fmla="*/ 0 h 6100142"/>
                  <a:gd name="connsiteX2" fmla="*/ 8147640 w 8147640"/>
                  <a:gd name="connsiteY2" fmla="*/ 6100142 h 6100142"/>
                  <a:gd name="connsiteX3" fmla="*/ 0 w 8147640"/>
                  <a:gd name="connsiteY3" fmla="*/ 6100142 h 6100142"/>
                  <a:gd name="connsiteX4" fmla="*/ 0 w 8147640"/>
                  <a:gd name="connsiteY4" fmla="*/ 0 h 6100142"/>
                  <a:gd name="connsiteX0-1" fmla="*/ 0 w 8147640"/>
                  <a:gd name="connsiteY0-2" fmla="*/ 0 h 6100142"/>
                  <a:gd name="connsiteX1-3" fmla="*/ 8147640 w 8147640"/>
                  <a:gd name="connsiteY1-4" fmla="*/ 0 h 6100142"/>
                  <a:gd name="connsiteX2-5" fmla="*/ 0 w 8147640"/>
                  <a:gd name="connsiteY2-6" fmla="*/ 6100142 h 6100142"/>
                  <a:gd name="connsiteX3-7" fmla="*/ 0 w 8147640"/>
                  <a:gd name="connsiteY3-8" fmla="*/ 0 h 61001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8147640" h="6100142">
                    <a:moveTo>
                      <a:pt x="0" y="0"/>
                    </a:moveTo>
                    <a:lnTo>
                      <a:pt x="8147640" y="0"/>
                    </a:lnTo>
                    <a:lnTo>
                      <a:pt x="0" y="6100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矩形 10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20114" y="-2838"/>
                <a:ext cx="6628350" cy="4894327"/>
              </a:xfrm>
              <a:custGeom>
                <a:avLst/>
                <a:gdLst>
                  <a:gd name="connsiteX0" fmla="*/ 0 w 8147640"/>
                  <a:gd name="connsiteY0" fmla="*/ 0 h 6100142"/>
                  <a:gd name="connsiteX1" fmla="*/ 8147640 w 8147640"/>
                  <a:gd name="connsiteY1" fmla="*/ 0 h 6100142"/>
                  <a:gd name="connsiteX2" fmla="*/ 8147640 w 8147640"/>
                  <a:gd name="connsiteY2" fmla="*/ 6100142 h 6100142"/>
                  <a:gd name="connsiteX3" fmla="*/ 0 w 8147640"/>
                  <a:gd name="connsiteY3" fmla="*/ 6100142 h 6100142"/>
                  <a:gd name="connsiteX4" fmla="*/ 0 w 8147640"/>
                  <a:gd name="connsiteY4" fmla="*/ 0 h 6100142"/>
                  <a:gd name="connsiteX0-1" fmla="*/ 0 w 8147640"/>
                  <a:gd name="connsiteY0-2" fmla="*/ 0 h 6100142"/>
                  <a:gd name="connsiteX1-3" fmla="*/ 8147640 w 8147640"/>
                  <a:gd name="connsiteY1-4" fmla="*/ 0 h 6100142"/>
                  <a:gd name="connsiteX2-5" fmla="*/ 0 w 8147640"/>
                  <a:gd name="connsiteY2-6" fmla="*/ 6100142 h 6100142"/>
                  <a:gd name="connsiteX3-7" fmla="*/ 0 w 8147640"/>
                  <a:gd name="connsiteY3-8" fmla="*/ 0 h 61001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8147640" h="6100142">
                    <a:moveTo>
                      <a:pt x="0" y="0"/>
                    </a:moveTo>
                    <a:lnTo>
                      <a:pt x="8147640" y="0"/>
                    </a:lnTo>
                    <a:lnTo>
                      <a:pt x="0" y="610014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stretch>
                  <a:fillRect r="-9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等腰三角形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 flipV="1">
              <a:off x="-8689" y="0"/>
              <a:ext cx="4275888" cy="175085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" name="圖片 1" descr="一張含有 螢幕擷取畫面, 圓形, 圖形, 鮮豔 的圖片&#10;&#10;自動產生的描述">
              <a:extLst>
                <a:ext uri="{FF2B5EF4-FFF2-40B4-BE49-F238E27FC236}">
                  <a16:creationId xmlns:a16="http://schemas.microsoft.com/office/drawing/2014/main" id="{97F05952-E49D-F1DF-664C-D907F3380A3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600" y="1044000"/>
              <a:ext cx="540000" cy="566596"/>
            </a:xfrm>
            <a:prstGeom prst="rect">
              <a:avLst/>
            </a:prstGeom>
          </p:spPr>
        </p:pic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C806E28-CE9B-12B2-B904-1D66EEA6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4165" y="948030"/>
            <a:ext cx="3550139" cy="3162872"/>
            <a:chOff x="1280709" y="1301617"/>
            <a:chExt cx="4733518" cy="4217163"/>
          </a:xfrm>
        </p:grpSpPr>
        <p:sp>
          <p:nvSpPr>
            <p:cNvPr id="4" name="Trapezoid 1"/>
            <p:cNvSpPr/>
            <p:nvPr/>
          </p:nvSpPr>
          <p:spPr>
            <a:xfrm>
              <a:off x="1743637" y="4375606"/>
              <a:ext cx="2777582" cy="1143174"/>
            </a:xfrm>
            <a:prstGeom prst="trapezoid">
              <a:avLst>
                <a:gd name="adj" fmla="val 39642"/>
              </a:avLst>
            </a:prstGeom>
            <a:solidFill>
              <a:schemeClr val="accent2"/>
            </a:solidFill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3"/>
            <p:cNvSpPr/>
            <p:nvPr/>
          </p:nvSpPr>
          <p:spPr>
            <a:xfrm>
              <a:off x="1280709" y="1301617"/>
              <a:ext cx="3703438" cy="3703438"/>
            </a:xfrm>
            <a:prstGeom prst="ellipse">
              <a:avLst/>
            </a:prstGeom>
            <a:solidFill>
              <a:schemeClr val="accent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4"/>
            <p:cNvSpPr/>
            <p:nvPr/>
          </p:nvSpPr>
          <p:spPr>
            <a:xfrm>
              <a:off x="1743639" y="1764547"/>
              <a:ext cx="2777579" cy="2777579"/>
            </a:xfrm>
            <a:prstGeom prst="ellipse">
              <a:avLst/>
            </a:prstGeom>
            <a:solidFill>
              <a:schemeClr val="accent2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5"/>
            <p:cNvSpPr/>
            <p:nvPr/>
          </p:nvSpPr>
          <p:spPr>
            <a:xfrm>
              <a:off x="2206569" y="2227477"/>
              <a:ext cx="1851719" cy="1851719"/>
            </a:xfrm>
            <a:prstGeom prst="ellipse">
              <a:avLst/>
            </a:prstGeom>
            <a:solidFill>
              <a:schemeClr val="accent3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/>
            <p:cNvSpPr/>
            <p:nvPr/>
          </p:nvSpPr>
          <p:spPr>
            <a:xfrm>
              <a:off x="2669498" y="2690406"/>
              <a:ext cx="925860" cy="925860"/>
            </a:xfrm>
            <a:prstGeom prst="ellipse">
              <a:avLst/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3102657" y="2895539"/>
              <a:ext cx="2911570" cy="515592"/>
              <a:chOff x="3607509" y="3510754"/>
              <a:chExt cx="2911570" cy="515592"/>
            </a:xfrm>
            <a:solidFill>
              <a:schemeClr val="accent2"/>
            </a:solidFill>
          </p:grpSpPr>
          <p:sp>
            <p:nvSpPr>
              <p:cNvPr id="49" name="Freeform: Shape 9"/>
              <p:cNvSpPr/>
              <p:nvPr/>
            </p:nvSpPr>
            <p:spPr>
              <a:xfrm>
                <a:off x="3607509" y="3700767"/>
                <a:ext cx="2731312" cy="135579"/>
              </a:xfrm>
              <a:custGeom>
                <a:avLst/>
                <a:gdLst/>
                <a:ahLst/>
                <a:cxnLst/>
                <a:rect l="l" t="t" r="r" b="b"/>
                <a:pathLst>
                  <a:path w="3916090" h="166202">
                    <a:moveTo>
                      <a:pt x="83101" y="0"/>
                    </a:moveTo>
                    <a:lnTo>
                      <a:pt x="3916090" y="0"/>
                    </a:lnTo>
                    <a:lnTo>
                      <a:pt x="3916090" y="166201"/>
                    </a:lnTo>
                    <a:lnTo>
                      <a:pt x="83106" y="166201"/>
                    </a:lnTo>
                    <a:cubicBezTo>
                      <a:pt x="83104" y="166202"/>
                      <a:pt x="83103" y="166202"/>
                      <a:pt x="83101" y="166202"/>
                    </a:cubicBezTo>
                    <a:cubicBezTo>
                      <a:pt x="37206" y="166202"/>
                      <a:pt x="0" y="128996"/>
                      <a:pt x="0" y="83101"/>
                    </a:cubicBezTo>
                    <a:cubicBezTo>
                      <a:pt x="0" y="37206"/>
                      <a:pt x="37206" y="0"/>
                      <a:pt x="83101" y="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Oval 10"/>
              <p:cNvSpPr/>
              <p:nvPr/>
            </p:nvSpPr>
            <p:spPr>
              <a:xfrm>
                <a:off x="6275343" y="3700767"/>
                <a:ext cx="115918" cy="135579"/>
              </a:xfrm>
              <a:prstGeom prst="ellipse">
                <a:avLst/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1" name="Group 11"/>
              <p:cNvGrpSpPr/>
              <p:nvPr/>
            </p:nvGrpSpPr>
            <p:grpSpPr>
              <a:xfrm>
                <a:off x="5831398" y="3510754"/>
                <a:ext cx="687681" cy="190010"/>
                <a:chOff x="6904653" y="3476743"/>
                <a:chExt cx="814860" cy="232928"/>
              </a:xfrm>
              <a:grpFill/>
            </p:grpSpPr>
            <p:sp>
              <p:nvSpPr>
                <p:cNvPr id="57" name="Parallelogram 17"/>
                <p:cNvSpPr/>
                <p:nvPr/>
              </p:nvSpPr>
              <p:spPr>
                <a:xfrm>
                  <a:off x="690465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Parallelogram 18"/>
                <p:cNvSpPr/>
                <p:nvPr/>
              </p:nvSpPr>
              <p:spPr>
                <a:xfrm>
                  <a:off x="7056260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Parallelogram 19"/>
                <p:cNvSpPr/>
                <p:nvPr/>
              </p:nvSpPr>
              <p:spPr>
                <a:xfrm>
                  <a:off x="7207867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Parallelogram 20"/>
                <p:cNvSpPr/>
                <p:nvPr/>
              </p:nvSpPr>
              <p:spPr>
                <a:xfrm>
                  <a:off x="735947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2" name="Group 12"/>
              <p:cNvGrpSpPr/>
              <p:nvPr/>
            </p:nvGrpSpPr>
            <p:grpSpPr>
              <a:xfrm flipV="1">
                <a:off x="5831398" y="3836336"/>
                <a:ext cx="687681" cy="190010"/>
                <a:chOff x="6904653" y="3476743"/>
                <a:chExt cx="814860" cy="232928"/>
              </a:xfrm>
              <a:grpFill/>
            </p:grpSpPr>
            <p:sp>
              <p:nvSpPr>
                <p:cNvPr id="53" name="Parallelogram 13"/>
                <p:cNvSpPr/>
                <p:nvPr/>
              </p:nvSpPr>
              <p:spPr>
                <a:xfrm>
                  <a:off x="690465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Parallelogram 14"/>
                <p:cNvSpPr/>
                <p:nvPr/>
              </p:nvSpPr>
              <p:spPr>
                <a:xfrm>
                  <a:off x="7056260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Parallelogram 15"/>
                <p:cNvSpPr/>
                <p:nvPr/>
              </p:nvSpPr>
              <p:spPr>
                <a:xfrm>
                  <a:off x="7207867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Parallelogram 16"/>
                <p:cNvSpPr/>
                <p:nvPr/>
              </p:nvSpPr>
              <p:spPr>
                <a:xfrm>
                  <a:off x="735947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13" name="Group 23"/>
          <p:cNvGrpSpPr/>
          <p:nvPr/>
        </p:nvGrpSpPr>
        <p:grpSpPr>
          <a:xfrm>
            <a:off x="3377230" y="1555978"/>
            <a:ext cx="1844471" cy="433643"/>
            <a:chOff x="5082982" y="2727431"/>
            <a:chExt cx="2459294" cy="578190"/>
          </a:xfrm>
          <a:solidFill>
            <a:schemeClr val="accent2"/>
          </a:solidFill>
        </p:grpSpPr>
        <p:sp>
          <p:nvSpPr>
            <p:cNvPr id="37" name="Freeform: Shape 24"/>
            <p:cNvSpPr/>
            <p:nvPr/>
          </p:nvSpPr>
          <p:spPr>
            <a:xfrm>
              <a:off x="5082982" y="2727431"/>
              <a:ext cx="2273518" cy="578190"/>
            </a:xfrm>
            <a:custGeom>
              <a:avLst/>
              <a:gdLst/>
              <a:ahLst/>
              <a:cxnLst/>
              <a:rect l="l" t="t" r="r" b="b"/>
              <a:pathLst>
                <a:path w="2693980" h="578190">
                  <a:moveTo>
                    <a:pt x="635968" y="0"/>
                  </a:moveTo>
                  <a:lnTo>
                    <a:pt x="552495" y="221306"/>
                  </a:lnTo>
                  <a:lnTo>
                    <a:pt x="2693980" y="221306"/>
                  </a:lnTo>
                  <a:lnTo>
                    <a:pt x="2693980" y="356884"/>
                  </a:lnTo>
                  <a:lnTo>
                    <a:pt x="552497" y="356884"/>
                  </a:lnTo>
                  <a:lnTo>
                    <a:pt x="635970" y="578190"/>
                  </a:lnTo>
                  <a:lnTo>
                    <a:pt x="2" y="289095"/>
                  </a:lnTo>
                  <a:lnTo>
                    <a:pt x="0" y="289095"/>
                  </a:ln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25"/>
            <p:cNvSpPr/>
            <p:nvPr/>
          </p:nvSpPr>
          <p:spPr>
            <a:xfrm>
              <a:off x="7298540" y="2948738"/>
              <a:ext cx="115918" cy="135579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Group 26"/>
            <p:cNvGrpSpPr/>
            <p:nvPr/>
          </p:nvGrpSpPr>
          <p:grpSpPr>
            <a:xfrm>
              <a:off x="6854595" y="2758725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45" name="Parallelogram 32"/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Parallelogram 33"/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Parallelogram 34"/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Parallelogram 35"/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Group 27"/>
            <p:cNvGrpSpPr/>
            <p:nvPr/>
          </p:nvGrpSpPr>
          <p:grpSpPr>
            <a:xfrm flipV="1">
              <a:off x="6854595" y="3084309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41" name="Parallelogram 28"/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Parallelogram 29"/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Parallelogram 30"/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Parallelogram 31"/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5E4A2DD3-D122-1897-2E3F-B7A0D7D8AA7B}"/>
              </a:ext>
            </a:extLst>
          </p:cNvPr>
          <p:cNvGrpSpPr/>
          <p:nvPr/>
        </p:nvGrpSpPr>
        <p:grpSpPr>
          <a:xfrm>
            <a:off x="5017063" y="2458912"/>
            <a:ext cx="3881323" cy="1322897"/>
            <a:chOff x="5048573" y="2242928"/>
            <a:chExt cx="3881323" cy="1322897"/>
          </a:xfrm>
        </p:grpSpPr>
        <p:grpSp>
          <p:nvGrpSpPr>
            <p:cNvPr id="61" name="组合 60"/>
            <p:cNvGrpSpPr/>
            <p:nvPr/>
          </p:nvGrpSpPr>
          <p:grpSpPr>
            <a:xfrm>
              <a:off x="5048573" y="2293968"/>
              <a:ext cx="496860" cy="1271857"/>
              <a:chOff x="6112516" y="2423767"/>
              <a:chExt cx="662480" cy="1695809"/>
            </a:xfrm>
          </p:grpSpPr>
          <p:sp>
            <p:nvSpPr>
              <p:cNvPr id="62" name="Freeform 46"/>
              <p:cNvSpPr>
                <a:spLocks noEditPoints="1"/>
              </p:cNvSpPr>
              <p:nvPr/>
            </p:nvSpPr>
            <p:spPr bwMode="auto">
              <a:xfrm>
                <a:off x="6112516" y="2423767"/>
                <a:ext cx="662480" cy="662480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b="1" dirty="0"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46"/>
              <p:cNvSpPr>
                <a:spLocks noEditPoints="1"/>
              </p:cNvSpPr>
              <p:nvPr/>
            </p:nvSpPr>
            <p:spPr bwMode="auto">
              <a:xfrm>
                <a:off x="6112516" y="3457096"/>
                <a:ext cx="662480" cy="662480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b="1" dirty="0"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5714999" y="2242928"/>
              <a:ext cx="3214897" cy="630089"/>
              <a:chOff x="5354321" y="1912645"/>
              <a:chExt cx="2075712" cy="886113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5368778" y="2420929"/>
                <a:ext cx="1905321" cy="3778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TW" altLang="en-US" sz="1000" dirty="0">
                    <a:solidFill>
                      <a:schemeClr val="tx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校內現行為紙本作業</a:t>
                </a: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5354321" y="1912645"/>
                <a:ext cx="2075712" cy="5549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TW" b="1" dirty="0">
                    <a:solidFill>
                      <a:schemeClr val="tx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  <a:r>
                  <a:rPr lang="zh-TW" altLang="en-US" b="1" dirty="0">
                    <a:solidFill>
                      <a:schemeClr val="tx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化後醫學系實習生護照作業</a:t>
                </a:r>
                <a:endParaRPr lang="zh-CN" altLang="en-US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1" name="矩形 70"/>
            <p:cNvSpPr/>
            <p:nvPr/>
          </p:nvSpPr>
          <p:spPr>
            <a:xfrm>
              <a:off x="5714999" y="3027873"/>
              <a:ext cx="2777579" cy="3945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建置</a:t>
              </a:r>
              <a:r>
                <a:rPr lang="zh-TW" altLang="en-US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 實習護照系統」 </a:t>
              </a:r>
            </a:p>
          </p:txBody>
        </p:sp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CAC1E278-8920-E50C-9F76-886BBC6F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專案目標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6ED60455-87FA-CA8C-BABC-B17CF63C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04063"/>
            <a:ext cx="2057400" cy="274637"/>
          </a:xfrm>
        </p:spPr>
        <p:txBody>
          <a:bodyPr/>
          <a:lstStyle/>
          <a:p>
            <a:fld id="{BB6CB991-6BD3-42F2-8A94-1903E94254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F5E30C8-58CF-014F-93A3-BB36AE59CD0B}"/>
              </a:ext>
            </a:extLst>
          </p:cNvPr>
          <p:cNvSpPr/>
          <p:nvPr/>
        </p:nvSpPr>
        <p:spPr>
          <a:xfrm>
            <a:off x="4285357" y="672602"/>
            <a:ext cx="443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醫學生實習護照系統建置</a:t>
            </a:r>
            <a:endParaRPr lang="en-US" altLang="zh-TW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0EE972-4696-8A24-99F5-7820C7E8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專案範圍</a:t>
            </a:r>
            <a:r>
              <a:rPr lang="en-US" altLang="zh-TW" dirty="0"/>
              <a:t>-</a:t>
            </a:r>
            <a:r>
              <a:rPr lang="zh-TW" altLang="en-US" dirty="0"/>
              <a:t>功能模組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B320FC20-D0FF-C9B1-1A8C-9AAA354B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3A8FDF5E-97AF-4886-A80B-FF7CF243DC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2"/>
          <a:stretch/>
        </p:blipFill>
        <p:spPr>
          <a:xfrm>
            <a:off x="-324493" y="7452345"/>
            <a:ext cx="2552700" cy="452051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8FA1FB6E-E6A8-4998-87D7-1174A5C346D7}"/>
              </a:ext>
            </a:extLst>
          </p:cNvPr>
          <p:cNvGrpSpPr/>
          <p:nvPr/>
        </p:nvGrpSpPr>
        <p:grpSpPr>
          <a:xfrm>
            <a:off x="366057" y="932229"/>
            <a:ext cx="2568484" cy="3902296"/>
            <a:chOff x="373108" y="760456"/>
            <a:chExt cx="2568484" cy="3902296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8976E03E-ED30-479D-8C88-7D610B76A1B9}"/>
                </a:ext>
              </a:extLst>
            </p:cNvPr>
            <p:cNvGrpSpPr/>
            <p:nvPr/>
          </p:nvGrpSpPr>
          <p:grpSpPr>
            <a:xfrm>
              <a:off x="373108" y="760456"/>
              <a:ext cx="2568484" cy="3902296"/>
              <a:chOff x="373108" y="760456"/>
              <a:chExt cx="2568484" cy="3902296"/>
            </a:xfrm>
          </p:grpSpPr>
          <p:grpSp>
            <p:nvGrpSpPr>
              <p:cNvPr id="54" name="群組 53">
                <a:extLst>
                  <a:ext uri="{FF2B5EF4-FFF2-40B4-BE49-F238E27FC236}">
                    <a16:creationId xmlns:a16="http://schemas.microsoft.com/office/drawing/2014/main" id="{0B396F4E-C2AB-427F-A866-AD7341CF5889}"/>
                  </a:ext>
                </a:extLst>
              </p:cNvPr>
              <p:cNvGrpSpPr/>
              <p:nvPr/>
            </p:nvGrpSpPr>
            <p:grpSpPr>
              <a:xfrm>
                <a:off x="381000" y="760456"/>
                <a:ext cx="2552700" cy="3888876"/>
                <a:chOff x="381000" y="760456"/>
                <a:chExt cx="2552700" cy="3888876"/>
              </a:xfrm>
            </p:grpSpPr>
            <p:grpSp>
              <p:nvGrpSpPr>
                <p:cNvPr id="38" name="群組 37">
                  <a:extLst>
                    <a:ext uri="{FF2B5EF4-FFF2-40B4-BE49-F238E27FC236}">
                      <a16:creationId xmlns:a16="http://schemas.microsoft.com/office/drawing/2014/main" id="{A0F86A41-D8CB-40D8-A64A-DC08EC3C8F70}"/>
                    </a:ext>
                  </a:extLst>
                </p:cNvPr>
                <p:cNvGrpSpPr/>
                <p:nvPr/>
              </p:nvGrpSpPr>
              <p:grpSpPr>
                <a:xfrm>
                  <a:off x="381000" y="760456"/>
                  <a:ext cx="2552700" cy="3888876"/>
                  <a:chOff x="495300" y="795937"/>
                  <a:chExt cx="2552700" cy="3888876"/>
                </a:xfrm>
              </p:grpSpPr>
              <p:grpSp>
                <p:nvGrpSpPr>
                  <p:cNvPr id="6" name="群組 5">
                    <a:extLst>
                      <a:ext uri="{FF2B5EF4-FFF2-40B4-BE49-F238E27FC236}">
                        <a16:creationId xmlns:a16="http://schemas.microsoft.com/office/drawing/2014/main" id="{BCA36A94-4486-4225-89B8-9123D00E34CF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0" y="795937"/>
                    <a:ext cx="2552700" cy="3888876"/>
                    <a:chOff x="914400" y="948518"/>
                    <a:chExt cx="2552700" cy="3888876"/>
                  </a:xfrm>
                </p:grpSpPr>
                <p:sp>
                  <p:nvSpPr>
                    <p:cNvPr id="3" name="矩形: 圓角 2">
                      <a:extLst>
                        <a:ext uri="{FF2B5EF4-FFF2-40B4-BE49-F238E27FC236}">
                          <a16:creationId xmlns:a16="http://schemas.microsoft.com/office/drawing/2014/main" id="{4DE75C7E-4F98-4A88-A4CB-02AA0A871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00" y="1449913"/>
                      <a:ext cx="2552700" cy="3387481"/>
                    </a:xfrm>
                    <a:prstGeom prst="roundRect">
                      <a:avLst>
                        <a:gd name="adj" fmla="val 7413"/>
                      </a:avLst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dirty="0"/>
                    </a:p>
                  </p:txBody>
                </p:sp>
                <p:sp>
                  <p:nvSpPr>
                    <p:cNvPr id="8" name="Oval 5">
                      <a:extLst>
                        <a:ext uri="{FF2B5EF4-FFF2-40B4-BE49-F238E27FC236}">
                          <a16:creationId xmlns:a16="http://schemas.microsoft.com/office/drawing/2014/main" id="{EB15D64D-46DF-4169-9A7F-6019ACA56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6855" y="948518"/>
                      <a:ext cx="1007790" cy="100779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508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/>
                      <a:endParaRPr/>
                    </a:p>
                  </p:txBody>
                </p:sp>
              </p:grpSp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D687AB4C-F79C-41E9-B7FD-0D305D386F5E}"/>
                      </a:ext>
                    </a:extLst>
                  </p:cNvPr>
                  <p:cNvSpPr txBox="1"/>
                  <p:nvPr/>
                </p:nvSpPr>
                <p:spPr>
                  <a:xfrm>
                    <a:off x="574031" y="1867233"/>
                    <a:ext cx="2392539" cy="1720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學習護照進度呈現</a:t>
                    </a:r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</a:t>
                    </a: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儀表板</a:t>
                    </a:r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)</a:t>
                    </a: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表單建置與填寫功能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教師評核通知功能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教學滿意度回饋與統計分析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實際照護病人紀錄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紀錄填寫提醒功能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pic>
              <p:nvPicPr>
                <p:cNvPr id="41" name="圖片 40">
                  <a:extLst>
                    <a:ext uri="{FF2B5EF4-FFF2-40B4-BE49-F238E27FC236}">
                      <a16:creationId xmlns:a16="http://schemas.microsoft.com/office/drawing/2014/main" id="{3E33D3F2-0719-44F4-A92D-820C00C446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4626" y="948010"/>
                  <a:ext cx="582750" cy="582750"/>
                </a:xfrm>
                <a:prstGeom prst="rect">
                  <a:avLst/>
                </a:prstGeom>
              </p:spPr>
            </p:pic>
          </p:grpSp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0B564B4C-7EB8-447E-AF6F-0257DBA4F2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67"/>
              <a:stretch/>
            </p:blipFill>
            <p:spPr>
              <a:xfrm>
                <a:off x="373108" y="4185735"/>
                <a:ext cx="2568484" cy="477017"/>
              </a:xfrm>
              <a:prstGeom prst="rect">
                <a:avLst/>
              </a:prstGeom>
            </p:spPr>
          </p:pic>
        </p:grp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D11A74C9-A0C3-4212-86CE-655CE844912A}"/>
                </a:ext>
              </a:extLst>
            </p:cNvPr>
            <p:cNvSpPr txBox="1"/>
            <p:nvPr/>
          </p:nvSpPr>
          <p:spPr>
            <a:xfrm>
              <a:off x="703639" y="4265236"/>
              <a:ext cx="19159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實習醫學生功能模組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EB81170-02DB-46B6-B9B1-219AC3CEEA82}"/>
              </a:ext>
            </a:extLst>
          </p:cNvPr>
          <p:cNvGrpSpPr/>
          <p:nvPr/>
        </p:nvGrpSpPr>
        <p:grpSpPr>
          <a:xfrm>
            <a:off x="3276600" y="929660"/>
            <a:ext cx="2568484" cy="3904864"/>
            <a:chOff x="3272654" y="757887"/>
            <a:chExt cx="2568484" cy="3904864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903AAF30-FD82-435A-9DC1-A60E95257B53}"/>
                </a:ext>
              </a:extLst>
            </p:cNvPr>
            <p:cNvGrpSpPr/>
            <p:nvPr/>
          </p:nvGrpSpPr>
          <p:grpSpPr>
            <a:xfrm>
              <a:off x="3272654" y="757887"/>
              <a:ext cx="2568484" cy="3904864"/>
              <a:chOff x="3272654" y="757887"/>
              <a:chExt cx="2568484" cy="3904864"/>
            </a:xfrm>
          </p:grpSpPr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463797AD-D955-4B2A-A8CC-5D068EFA3DA2}"/>
                  </a:ext>
                </a:extLst>
              </p:cNvPr>
              <p:cNvSpPr txBox="1"/>
              <p:nvPr/>
            </p:nvSpPr>
            <p:spPr>
              <a:xfrm>
                <a:off x="4075897" y="4024153"/>
                <a:ext cx="95410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5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臨床教師</a:t>
                </a:r>
              </a:p>
            </p:txBody>
          </p:sp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284F02B8-C7EE-40A7-ADCD-38666D946A79}"/>
                  </a:ext>
                </a:extLst>
              </p:cNvPr>
              <p:cNvGrpSpPr/>
              <p:nvPr/>
            </p:nvGrpSpPr>
            <p:grpSpPr>
              <a:xfrm>
                <a:off x="3272654" y="757887"/>
                <a:ext cx="2568484" cy="3904864"/>
                <a:chOff x="373108" y="757887"/>
                <a:chExt cx="2568484" cy="3904864"/>
              </a:xfrm>
            </p:grpSpPr>
            <p:grpSp>
              <p:nvGrpSpPr>
                <p:cNvPr id="47" name="群組 46">
                  <a:extLst>
                    <a:ext uri="{FF2B5EF4-FFF2-40B4-BE49-F238E27FC236}">
                      <a16:creationId xmlns:a16="http://schemas.microsoft.com/office/drawing/2014/main" id="{D9BEC9C3-C749-4899-B876-B431421B5315}"/>
                    </a:ext>
                  </a:extLst>
                </p:cNvPr>
                <p:cNvGrpSpPr/>
                <p:nvPr/>
              </p:nvGrpSpPr>
              <p:grpSpPr>
                <a:xfrm>
                  <a:off x="381000" y="757887"/>
                  <a:ext cx="2552700" cy="3883745"/>
                  <a:chOff x="495300" y="793368"/>
                  <a:chExt cx="2552700" cy="3883745"/>
                </a:xfrm>
              </p:grpSpPr>
              <p:grpSp>
                <p:nvGrpSpPr>
                  <p:cNvPr id="49" name="群組 48">
                    <a:extLst>
                      <a:ext uri="{FF2B5EF4-FFF2-40B4-BE49-F238E27FC236}">
                        <a16:creationId xmlns:a16="http://schemas.microsoft.com/office/drawing/2014/main" id="{62415C67-1E14-440B-85A7-7A765B4C8DEB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0" y="793368"/>
                    <a:ext cx="2552700" cy="3883745"/>
                    <a:chOff x="914400" y="945949"/>
                    <a:chExt cx="2552700" cy="3883745"/>
                  </a:xfrm>
                </p:grpSpPr>
                <p:sp>
                  <p:nvSpPr>
                    <p:cNvPr id="58" name="矩形: 圓角 57">
                      <a:extLst>
                        <a:ext uri="{FF2B5EF4-FFF2-40B4-BE49-F238E27FC236}">
                          <a16:creationId xmlns:a16="http://schemas.microsoft.com/office/drawing/2014/main" id="{F6191B87-CA72-4654-A3C8-D98A1D17F6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00" y="1449913"/>
                      <a:ext cx="2552700" cy="3379781"/>
                    </a:xfrm>
                    <a:prstGeom prst="roundRect">
                      <a:avLst>
                        <a:gd name="adj" fmla="val 7413"/>
                      </a:avLst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dirty="0"/>
                    </a:p>
                  </p:txBody>
                </p:sp>
                <p:sp>
                  <p:nvSpPr>
                    <p:cNvPr id="61" name="Oval 5">
                      <a:extLst>
                        <a:ext uri="{FF2B5EF4-FFF2-40B4-BE49-F238E27FC236}">
                          <a16:creationId xmlns:a16="http://schemas.microsoft.com/office/drawing/2014/main" id="{8D56B5FF-CAA1-470A-A215-845D75E0C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6855" y="945949"/>
                      <a:ext cx="1007790" cy="100779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508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/>
                      <a:endParaRPr/>
                    </a:p>
                  </p:txBody>
                </p:sp>
              </p:grpSp>
              <p:sp>
                <p:nvSpPr>
                  <p:cNvPr id="50" name="文字方塊 49">
                    <a:extLst>
                      <a:ext uri="{FF2B5EF4-FFF2-40B4-BE49-F238E27FC236}">
                        <a16:creationId xmlns:a16="http://schemas.microsoft.com/office/drawing/2014/main" id="{B5C20347-E0EF-4E0E-97BE-6433A897F056}"/>
                      </a:ext>
                    </a:extLst>
                  </p:cNvPr>
                  <p:cNvSpPr txBox="1"/>
                  <p:nvPr/>
                </p:nvSpPr>
                <p:spPr>
                  <a:xfrm>
                    <a:off x="586538" y="1850019"/>
                    <a:ext cx="2392539" cy="1997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教師評核清單</a:t>
                    </a:r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</a:t>
                    </a: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儀表板</a:t>
                    </a:r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)</a:t>
                    </a: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學生清單與學習進度查閱功能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實習總評與學習紀錄評核功能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實習醫學生會談紀錄單功能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課程標準設定功能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評核提醒功能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資料匯出功能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pic>
              <p:nvPicPr>
                <p:cNvPr id="46" name="圖片 45">
                  <a:extLst>
                    <a:ext uri="{FF2B5EF4-FFF2-40B4-BE49-F238E27FC236}">
                      <a16:creationId xmlns:a16="http://schemas.microsoft.com/office/drawing/2014/main" id="{9E8CDE8E-6F12-4284-8B1F-25E17BF7F7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3667"/>
                <a:stretch/>
              </p:blipFill>
              <p:spPr>
                <a:xfrm>
                  <a:off x="373108" y="4185734"/>
                  <a:ext cx="2568484" cy="477017"/>
                </a:xfrm>
                <a:prstGeom prst="rect">
                  <a:avLst/>
                </a:prstGeom>
              </p:spPr>
            </p:pic>
          </p:grpSp>
          <p:pic>
            <p:nvPicPr>
              <p:cNvPr id="43" name="圖片 42">
                <a:extLst>
                  <a:ext uri="{FF2B5EF4-FFF2-40B4-BE49-F238E27FC236}">
                    <a16:creationId xmlns:a16="http://schemas.microsoft.com/office/drawing/2014/main" id="{93653E04-4585-41E7-8744-C58E87BEE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9764" y="945442"/>
                <a:ext cx="582749" cy="582749"/>
              </a:xfrm>
              <a:prstGeom prst="rect">
                <a:avLst/>
              </a:prstGeom>
            </p:spPr>
          </p:pic>
        </p:grp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9C559AF8-7AE1-4EE7-97FF-010EEA2C1E37}"/>
                </a:ext>
              </a:extLst>
            </p:cNvPr>
            <p:cNvSpPr txBox="1"/>
            <p:nvPr/>
          </p:nvSpPr>
          <p:spPr>
            <a:xfrm>
              <a:off x="3690880" y="4265236"/>
              <a:ext cx="172354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臨床教師功能模組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669C4EBD-A247-4448-A12D-A57768B1797E}"/>
              </a:ext>
            </a:extLst>
          </p:cNvPr>
          <p:cNvGrpSpPr/>
          <p:nvPr/>
        </p:nvGrpSpPr>
        <p:grpSpPr>
          <a:xfrm>
            <a:off x="6187143" y="887558"/>
            <a:ext cx="2576970" cy="3950025"/>
            <a:chOff x="6194194" y="716362"/>
            <a:chExt cx="2576970" cy="3950025"/>
          </a:xfrm>
        </p:grpSpPr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5F2FB026-C5CD-4CE3-85E0-513AD4B6368E}"/>
                </a:ext>
              </a:extLst>
            </p:cNvPr>
            <p:cNvSpPr txBox="1"/>
            <p:nvPr/>
          </p:nvSpPr>
          <p:spPr>
            <a:xfrm>
              <a:off x="6997437" y="4024730"/>
              <a:ext cx="9541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臨床教師</a:t>
              </a:r>
            </a:p>
          </p:txBody>
        </p:sp>
        <p:grpSp>
          <p:nvGrpSpPr>
            <p:cNvPr id="64" name="群組 63">
              <a:extLst>
                <a:ext uri="{FF2B5EF4-FFF2-40B4-BE49-F238E27FC236}">
                  <a16:creationId xmlns:a16="http://schemas.microsoft.com/office/drawing/2014/main" id="{273EA9CC-99C9-41CA-AD8A-ABC35A625CF6}"/>
                </a:ext>
              </a:extLst>
            </p:cNvPr>
            <p:cNvGrpSpPr/>
            <p:nvPr/>
          </p:nvGrpSpPr>
          <p:grpSpPr>
            <a:xfrm>
              <a:off x="6194194" y="716362"/>
              <a:ext cx="2576970" cy="3950025"/>
              <a:chOff x="373108" y="715785"/>
              <a:chExt cx="2576970" cy="3950025"/>
            </a:xfrm>
          </p:grpSpPr>
          <p:grpSp>
            <p:nvGrpSpPr>
              <p:cNvPr id="66" name="群組 65">
                <a:extLst>
                  <a:ext uri="{FF2B5EF4-FFF2-40B4-BE49-F238E27FC236}">
                    <a16:creationId xmlns:a16="http://schemas.microsoft.com/office/drawing/2014/main" id="{8663ED0C-8095-49B6-8DF5-21562F7D361A}"/>
                  </a:ext>
                </a:extLst>
              </p:cNvPr>
              <p:cNvGrpSpPr/>
              <p:nvPr/>
            </p:nvGrpSpPr>
            <p:grpSpPr>
              <a:xfrm>
                <a:off x="381000" y="715785"/>
                <a:ext cx="2552700" cy="3925847"/>
                <a:chOff x="495300" y="751266"/>
                <a:chExt cx="2552700" cy="3925847"/>
              </a:xfrm>
            </p:grpSpPr>
            <p:grpSp>
              <p:nvGrpSpPr>
                <p:cNvPr id="68" name="群組 67">
                  <a:extLst>
                    <a:ext uri="{FF2B5EF4-FFF2-40B4-BE49-F238E27FC236}">
                      <a16:creationId xmlns:a16="http://schemas.microsoft.com/office/drawing/2014/main" id="{41FCA471-F07C-40FE-81F1-D2345E8D2082}"/>
                    </a:ext>
                  </a:extLst>
                </p:cNvPr>
                <p:cNvGrpSpPr/>
                <p:nvPr/>
              </p:nvGrpSpPr>
              <p:grpSpPr>
                <a:xfrm>
                  <a:off x="495300" y="751266"/>
                  <a:ext cx="2552700" cy="3925847"/>
                  <a:chOff x="914400" y="903847"/>
                  <a:chExt cx="2552700" cy="3925847"/>
                </a:xfrm>
              </p:grpSpPr>
              <p:sp>
                <p:nvSpPr>
                  <p:cNvPr id="70" name="矩形: 圓角 69">
                    <a:extLst>
                      <a:ext uri="{FF2B5EF4-FFF2-40B4-BE49-F238E27FC236}">
                        <a16:creationId xmlns:a16="http://schemas.microsoft.com/office/drawing/2014/main" id="{D66CC946-F6A9-4759-B995-6119839498AB}"/>
                      </a:ext>
                    </a:extLst>
                  </p:cNvPr>
                  <p:cNvSpPr/>
                  <p:nvPr/>
                </p:nvSpPr>
                <p:spPr>
                  <a:xfrm>
                    <a:off x="914400" y="1400695"/>
                    <a:ext cx="2552700" cy="3428999"/>
                  </a:xfrm>
                  <a:prstGeom prst="roundRect">
                    <a:avLst>
                      <a:gd name="adj" fmla="val 7413"/>
                    </a:avLst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71" name="Oval 5">
                    <a:extLst>
                      <a:ext uri="{FF2B5EF4-FFF2-40B4-BE49-F238E27FC236}">
                        <a16:creationId xmlns:a16="http://schemas.microsoft.com/office/drawing/2014/main" id="{5FD5D2B1-779C-4123-9778-7E696B158AD2}"/>
                      </a:ext>
                    </a:extLst>
                  </p:cNvPr>
                  <p:cNvSpPr/>
                  <p:nvPr/>
                </p:nvSpPr>
                <p:spPr>
                  <a:xfrm>
                    <a:off x="1686855" y="903847"/>
                    <a:ext cx="1007790" cy="1007790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508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69" name="文字方塊 68">
                  <a:extLst>
                    <a:ext uri="{FF2B5EF4-FFF2-40B4-BE49-F238E27FC236}">
                      <a16:creationId xmlns:a16="http://schemas.microsoft.com/office/drawing/2014/main" id="{53B3C73F-7291-4E87-8847-8087150AE694}"/>
                    </a:ext>
                  </a:extLst>
                </p:cNvPr>
                <p:cNvSpPr txBox="1"/>
                <p:nvPr/>
              </p:nvSpPr>
              <p:spPr>
                <a:xfrm>
                  <a:off x="584943" y="1801158"/>
                  <a:ext cx="2392539" cy="1443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課程維護及安排</a:t>
                  </a:r>
                  <a:endParaRPr lang="en-US" altLang="zh-TW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帳號管理功能</a:t>
                  </a:r>
                  <a:endParaRPr lang="en-US" altLang="zh-TW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角色權限管理功能</a:t>
                  </a:r>
                  <a:endParaRPr lang="en-US" altLang="zh-TW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使用者登入通知功能</a:t>
                  </a:r>
                  <a:endParaRPr lang="en-US" altLang="zh-TW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學生與教師進度查閱功能</a:t>
                  </a:r>
                </a:p>
              </p:txBody>
            </p:sp>
          </p:grpSp>
          <p:pic>
            <p:nvPicPr>
              <p:cNvPr id="67" name="圖片 66">
                <a:extLst>
                  <a:ext uri="{FF2B5EF4-FFF2-40B4-BE49-F238E27FC236}">
                    <a16:creationId xmlns:a16="http://schemas.microsoft.com/office/drawing/2014/main" id="{CDF88859-8294-4833-A614-E3510E38B6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67"/>
              <a:stretch/>
            </p:blipFill>
            <p:spPr>
              <a:xfrm>
                <a:off x="373108" y="4188793"/>
                <a:ext cx="2576970" cy="477017"/>
              </a:xfrm>
              <a:prstGeom prst="rect">
                <a:avLst/>
              </a:prstGeom>
            </p:spPr>
          </p:pic>
        </p:grpSp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7C9AE16E-8066-4A87-8113-D3368DB87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607" y="965944"/>
              <a:ext cx="506395" cy="506395"/>
            </a:xfrm>
            <a:prstGeom prst="rect">
              <a:avLst/>
            </a:prstGeom>
          </p:spPr>
        </p:pic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5D895D1A-7265-44FE-B1FE-2ABA0544E81A}"/>
                </a:ext>
              </a:extLst>
            </p:cNvPr>
            <p:cNvSpPr txBox="1"/>
            <p:nvPr/>
          </p:nvSpPr>
          <p:spPr>
            <a:xfrm>
              <a:off x="6712842" y="4255737"/>
              <a:ext cx="15311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管理者功能模組</a:t>
              </a: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E846DE2F-A4E0-FE4E-B0DA-6531C9072644}"/>
              </a:ext>
            </a:extLst>
          </p:cNvPr>
          <p:cNvSpPr txBox="1"/>
          <p:nvPr/>
        </p:nvSpPr>
        <p:spPr>
          <a:xfrm>
            <a:off x="464034" y="586689"/>
            <a:ext cx="2879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上線人數至少可授權</a:t>
            </a:r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人使用 </a:t>
            </a:r>
            <a:endParaRPr lang="zh-TW" altLang="en-US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66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0EE972-4696-8A24-99F5-7820C7E8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專案範圍</a:t>
            </a:r>
            <a:r>
              <a:rPr lang="en-US" altLang="zh-TW" dirty="0"/>
              <a:t>-</a:t>
            </a:r>
            <a:r>
              <a:rPr lang="zh-TW" altLang="en-US" dirty="0"/>
              <a:t>其他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B320FC20-D0FF-C9B1-1A8C-9AAA354B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3A8FDF5E-97AF-4886-A80B-FF7CF243DC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2"/>
          <a:stretch/>
        </p:blipFill>
        <p:spPr>
          <a:xfrm>
            <a:off x="-324493" y="7452345"/>
            <a:ext cx="2552700" cy="452051"/>
          </a:xfrm>
          <a:prstGeom prst="rect">
            <a:avLst/>
          </a:prstGeom>
        </p:spPr>
      </p:pic>
      <p:grpSp>
        <p:nvGrpSpPr>
          <p:cNvPr id="62" name="群組 61">
            <a:extLst>
              <a:ext uri="{FF2B5EF4-FFF2-40B4-BE49-F238E27FC236}">
                <a16:creationId xmlns:a16="http://schemas.microsoft.com/office/drawing/2014/main" id="{CD1B0B76-F743-7992-E22F-FE0D5A31965C}"/>
              </a:ext>
            </a:extLst>
          </p:cNvPr>
          <p:cNvGrpSpPr/>
          <p:nvPr/>
        </p:nvGrpSpPr>
        <p:grpSpPr>
          <a:xfrm>
            <a:off x="366057" y="932229"/>
            <a:ext cx="2568484" cy="3549456"/>
            <a:chOff x="373108" y="760456"/>
            <a:chExt cx="2568484" cy="3549456"/>
          </a:xfrm>
        </p:grpSpPr>
        <p:grpSp>
          <p:nvGrpSpPr>
            <p:cNvPr id="65" name="群組 64">
              <a:extLst>
                <a:ext uri="{FF2B5EF4-FFF2-40B4-BE49-F238E27FC236}">
                  <a16:creationId xmlns:a16="http://schemas.microsoft.com/office/drawing/2014/main" id="{BEB25D38-183D-67FB-1072-56DBC9A29029}"/>
                </a:ext>
              </a:extLst>
            </p:cNvPr>
            <p:cNvGrpSpPr/>
            <p:nvPr/>
          </p:nvGrpSpPr>
          <p:grpSpPr>
            <a:xfrm>
              <a:off x="373108" y="760456"/>
              <a:ext cx="2568484" cy="3549456"/>
              <a:chOff x="373108" y="760456"/>
              <a:chExt cx="2568484" cy="3549456"/>
            </a:xfrm>
          </p:grpSpPr>
          <p:grpSp>
            <p:nvGrpSpPr>
              <p:cNvPr id="76" name="群組 75">
                <a:extLst>
                  <a:ext uri="{FF2B5EF4-FFF2-40B4-BE49-F238E27FC236}">
                    <a16:creationId xmlns:a16="http://schemas.microsoft.com/office/drawing/2014/main" id="{F5914B2B-5B1B-9B53-6680-E079B07CE295}"/>
                  </a:ext>
                </a:extLst>
              </p:cNvPr>
              <p:cNvGrpSpPr/>
              <p:nvPr/>
            </p:nvGrpSpPr>
            <p:grpSpPr>
              <a:xfrm>
                <a:off x="381000" y="760456"/>
                <a:ext cx="2552700" cy="3549456"/>
                <a:chOff x="381000" y="760456"/>
                <a:chExt cx="2552700" cy="3549456"/>
              </a:xfrm>
            </p:grpSpPr>
            <p:grpSp>
              <p:nvGrpSpPr>
                <p:cNvPr id="78" name="群組 77">
                  <a:extLst>
                    <a:ext uri="{FF2B5EF4-FFF2-40B4-BE49-F238E27FC236}">
                      <a16:creationId xmlns:a16="http://schemas.microsoft.com/office/drawing/2014/main" id="{A021B09A-8BF4-4897-CA97-0DB13B46AE49}"/>
                    </a:ext>
                  </a:extLst>
                </p:cNvPr>
                <p:cNvGrpSpPr/>
                <p:nvPr/>
              </p:nvGrpSpPr>
              <p:grpSpPr>
                <a:xfrm>
                  <a:off x="381000" y="760456"/>
                  <a:ext cx="2552700" cy="3549456"/>
                  <a:chOff x="495300" y="795937"/>
                  <a:chExt cx="2552700" cy="3549456"/>
                </a:xfrm>
              </p:grpSpPr>
              <p:grpSp>
                <p:nvGrpSpPr>
                  <p:cNvPr id="80" name="群組 79">
                    <a:extLst>
                      <a:ext uri="{FF2B5EF4-FFF2-40B4-BE49-F238E27FC236}">
                        <a16:creationId xmlns:a16="http://schemas.microsoft.com/office/drawing/2014/main" id="{2180053D-945B-0615-80B9-27807C3AC0DE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0" y="795937"/>
                    <a:ext cx="2552700" cy="3549456"/>
                    <a:chOff x="914400" y="948518"/>
                    <a:chExt cx="2552700" cy="3549456"/>
                  </a:xfrm>
                </p:grpSpPr>
                <p:sp>
                  <p:nvSpPr>
                    <p:cNvPr id="82" name="矩形: 圓角 2">
                      <a:extLst>
                        <a:ext uri="{FF2B5EF4-FFF2-40B4-BE49-F238E27FC236}">
                          <a16:creationId xmlns:a16="http://schemas.microsoft.com/office/drawing/2014/main" id="{AAE6DFAC-0837-3333-A6BD-D1CA0C66D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00" y="1449914"/>
                      <a:ext cx="2552700" cy="3048060"/>
                    </a:xfrm>
                    <a:prstGeom prst="roundRect">
                      <a:avLst>
                        <a:gd name="adj" fmla="val 7413"/>
                      </a:avLst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dirty="0"/>
                    </a:p>
                  </p:txBody>
                </p:sp>
                <p:sp>
                  <p:nvSpPr>
                    <p:cNvPr id="83" name="Oval 5">
                      <a:extLst>
                        <a:ext uri="{FF2B5EF4-FFF2-40B4-BE49-F238E27FC236}">
                          <a16:creationId xmlns:a16="http://schemas.microsoft.com/office/drawing/2014/main" id="{DB11DF74-EBC2-586A-589D-443E88F95C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6855" y="948518"/>
                      <a:ext cx="1007790" cy="100779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508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/>
                      <a:endParaRPr/>
                    </a:p>
                  </p:txBody>
                </p:sp>
              </p:grpSp>
              <p:sp>
                <p:nvSpPr>
                  <p:cNvPr id="81" name="文字方塊 80">
                    <a:extLst>
                      <a:ext uri="{FF2B5EF4-FFF2-40B4-BE49-F238E27FC236}">
                        <a16:creationId xmlns:a16="http://schemas.microsoft.com/office/drawing/2014/main" id="{06B9B277-F922-FA43-4667-92611C6844A8}"/>
                      </a:ext>
                    </a:extLst>
                  </p:cNvPr>
                  <p:cNvSpPr txBox="1"/>
                  <p:nvPr/>
                </p:nvSpPr>
                <p:spPr>
                  <a:xfrm>
                    <a:off x="574031" y="1867233"/>
                    <a:ext cx="2392539" cy="8894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主機及網站弱點掃描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原始碼掃描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委託第三方實施滲透測試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pic>
              <p:nvPicPr>
                <p:cNvPr id="79" name="圖片 78">
                  <a:extLst>
                    <a:ext uri="{FF2B5EF4-FFF2-40B4-BE49-F238E27FC236}">
                      <a16:creationId xmlns:a16="http://schemas.microsoft.com/office/drawing/2014/main" id="{99BF86BE-7FA3-7844-2F05-BA623FA68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364626" y="948010"/>
                  <a:ext cx="582750" cy="582750"/>
                </a:xfrm>
                <a:prstGeom prst="rect">
                  <a:avLst/>
                </a:prstGeom>
              </p:spPr>
            </p:pic>
          </p:grpSp>
          <p:pic>
            <p:nvPicPr>
              <p:cNvPr id="77" name="圖片 76">
                <a:extLst>
                  <a:ext uri="{FF2B5EF4-FFF2-40B4-BE49-F238E27FC236}">
                    <a16:creationId xmlns:a16="http://schemas.microsoft.com/office/drawing/2014/main" id="{78102855-6354-7268-5930-1C837C3F02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67"/>
              <a:stretch/>
            </p:blipFill>
            <p:spPr>
              <a:xfrm>
                <a:off x="373108" y="3832894"/>
                <a:ext cx="2568484" cy="477017"/>
              </a:xfrm>
              <a:prstGeom prst="rect">
                <a:avLst/>
              </a:prstGeom>
            </p:spPr>
          </p:pic>
        </p:grpSp>
        <p:sp>
          <p:nvSpPr>
            <p:cNvPr id="75" name="文字方塊 74">
              <a:extLst>
                <a:ext uri="{FF2B5EF4-FFF2-40B4-BE49-F238E27FC236}">
                  <a16:creationId xmlns:a16="http://schemas.microsoft.com/office/drawing/2014/main" id="{FA646298-7654-4C64-3F4C-1058838DC531}"/>
                </a:ext>
              </a:extLst>
            </p:cNvPr>
            <p:cNvSpPr txBox="1"/>
            <p:nvPr/>
          </p:nvSpPr>
          <p:spPr>
            <a:xfrm>
              <a:off x="1184540" y="3912395"/>
              <a:ext cx="9541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資安防護</a:t>
              </a:r>
            </a:p>
          </p:txBody>
        </p: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F5559EA5-58EE-2EC2-D2A2-ECDB2A34C295}"/>
              </a:ext>
            </a:extLst>
          </p:cNvPr>
          <p:cNvGrpSpPr/>
          <p:nvPr/>
        </p:nvGrpSpPr>
        <p:grpSpPr>
          <a:xfrm>
            <a:off x="3276600" y="929660"/>
            <a:ext cx="2568484" cy="3589431"/>
            <a:chOff x="3272654" y="757887"/>
            <a:chExt cx="2568484" cy="3589431"/>
          </a:xfrm>
        </p:grpSpPr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7ED5D772-BC1B-0306-2E5E-2E4430596E85}"/>
                </a:ext>
              </a:extLst>
            </p:cNvPr>
            <p:cNvGrpSpPr/>
            <p:nvPr/>
          </p:nvGrpSpPr>
          <p:grpSpPr>
            <a:xfrm>
              <a:off x="3272654" y="757887"/>
              <a:ext cx="2568484" cy="3589431"/>
              <a:chOff x="3272654" y="757887"/>
              <a:chExt cx="2568484" cy="3589431"/>
            </a:xfrm>
          </p:grpSpPr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405C632-BD27-319A-3033-CB56645E4A50}"/>
                  </a:ext>
                </a:extLst>
              </p:cNvPr>
              <p:cNvSpPr txBox="1"/>
              <p:nvPr/>
            </p:nvSpPr>
            <p:spPr>
              <a:xfrm>
                <a:off x="4075897" y="4024153"/>
                <a:ext cx="95410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5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臨床教師</a:t>
                </a:r>
              </a:p>
            </p:txBody>
          </p:sp>
          <p:grpSp>
            <p:nvGrpSpPr>
              <p:cNvPr id="88" name="群組 87">
                <a:extLst>
                  <a:ext uri="{FF2B5EF4-FFF2-40B4-BE49-F238E27FC236}">
                    <a16:creationId xmlns:a16="http://schemas.microsoft.com/office/drawing/2014/main" id="{EA11C4D1-FCCD-A027-40FB-8F000052FB76}"/>
                  </a:ext>
                </a:extLst>
              </p:cNvPr>
              <p:cNvGrpSpPr/>
              <p:nvPr/>
            </p:nvGrpSpPr>
            <p:grpSpPr>
              <a:xfrm>
                <a:off x="3272654" y="757887"/>
                <a:ext cx="2568484" cy="3553717"/>
                <a:chOff x="373108" y="757887"/>
                <a:chExt cx="2568484" cy="3553717"/>
              </a:xfrm>
            </p:grpSpPr>
            <p:grpSp>
              <p:nvGrpSpPr>
                <p:cNvPr id="90" name="群組 89">
                  <a:extLst>
                    <a:ext uri="{FF2B5EF4-FFF2-40B4-BE49-F238E27FC236}">
                      <a16:creationId xmlns:a16="http://schemas.microsoft.com/office/drawing/2014/main" id="{CC774DD9-29E4-0896-585D-C4008C832B4A}"/>
                    </a:ext>
                  </a:extLst>
                </p:cNvPr>
                <p:cNvGrpSpPr/>
                <p:nvPr/>
              </p:nvGrpSpPr>
              <p:grpSpPr>
                <a:xfrm>
                  <a:off x="381000" y="757887"/>
                  <a:ext cx="2552700" cy="3552025"/>
                  <a:chOff x="495300" y="793368"/>
                  <a:chExt cx="2552700" cy="3552025"/>
                </a:xfrm>
              </p:grpSpPr>
              <p:grpSp>
                <p:nvGrpSpPr>
                  <p:cNvPr id="92" name="群組 91">
                    <a:extLst>
                      <a:ext uri="{FF2B5EF4-FFF2-40B4-BE49-F238E27FC236}">
                        <a16:creationId xmlns:a16="http://schemas.microsoft.com/office/drawing/2014/main" id="{8F621EAB-74F5-9C3A-4482-B67327710F1E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0" y="793368"/>
                    <a:ext cx="2552700" cy="3552025"/>
                    <a:chOff x="914400" y="945949"/>
                    <a:chExt cx="2552700" cy="3552025"/>
                  </a:xfrm>
                </p:grpSpPr>
                <p:sp>
                  <p:nvSpPr>
                    <p:cNvPr id="94" name="矩形: 圓角 57">
                      <a:extLst>
                        <a:ext uri="{FF2B5EF4-FFF2-40B4-BE49-F238E27FC236}">
                          <a16:creationId xmlns:a16="http://schemas.microsoft.com/office/drawing/2014/main" id="{BC5DB551-6230-C703-8529-1284CA7E8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00" y="1449914"/>
                      <a:ext cx="2552700" cy="3048060"/>
                    </a:xfrm>
                    <a:prstGeom prst="roundRect">
                      <a:avLst>
                        <a:gd name="adj" fmla="val 7413"/>
                      </a:avLst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dirty="0"/>
                    </a:p>
                  </p:txBody>
                </p:sp>
                <p:sp>
                  <p:nvSpPr>
                    <p:cNvPr id="95" name="Oval 5">
                      <a:extLst>
                        <a:ext uri="{FF2B5EF4-FFF2-40B4-BE49-F238E27FC236}">
                          <a16:creationId xmlns:a16="http://schemas.microsoft.com/office/drawing/2014/main" id="{DB52550E-EA71-13E4-1B51-E9BCA66C75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6855" y="945949"/>
                      <a:ext cx="1007790" cy="100779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508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/>
                      <a:endParaRPr/>
                    </a:p>
                  </p:txBody>
                </p:sp>
              </p:grpSp>
              <p:sp>
                <p:nvSpPr>
                  <p:cNvPr id="93" name="文字方塊 92">
                    <a:extLst>
                      <a:ext uri="{FF2B5EF4-FFF2-40B4-BE49-F238E27FC236}">
                        <a16:creationId xmlns:a16="http://schemas.microsoft.com/office/drawing/2014/main" id="{46646008-FC32-C766-1E63-3C4902E011E8}"/>
                      </a:ext>
                    </a:extLst>
                  </p:cNvPr>
                  <p:cNvSpPr txBox="1"/>
                  <p:nvPr/>
                </p:nvSpPr>
                <p:spPr>
                  <a:xfrm>
                    <a:off x="586538" y="1850019"/>
                    <a:ext cx="2392539" cy="8894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決標後</a:t>
                    </a:r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30</a:t>
                    </a: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日內提交工作計畫書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協助校方進行系統功能測試</a:t>
                    </a: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marL="171450" indent="-1714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endPara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pic>
              <p:nvPicPr>
                <p:cNvPr id="91" name="圖片 90">
                  <a:extLst>
                    <a:ext uri="{FF2B5EF4-FFF2-40B4-BE49-F238E27FC236}">
                      <a16:creationId xmlns:a16="http://schemas.microsoft.com/office/drawing/2014/main" id="{14E2ACC3-C4FF-FDB7-6313-D75BC07F2B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3667"/>
                <a:stretch/>
              </p:blipFill>
              <p:spPr>
                <a:xfrm>
                  <a:off x="373108" y="3834587"/>
                  <a:ext cx="2568484" cy="477017"/>
                </a:xfrm>
                <a:prstGeom prst="rect">
                  <a:avLst/>
                </a:prstGeom>
              </p:spPr>
            </p:pic>
          </p:grpSp>
          <p:pic>
            <p:nvPicPr>
              <p:cNvPr id="89" name="圖片 88">
                <a:extLst>
                  <a:ext uri="{FF2B5EF4-FFF2-40B4-BE49-F238E27FC236}">
                    <a16:creationId xmlns:a16="http://schemas.microsoft.com/office/drawing/2014/main" id="{A2ED5868-81AE-6FE8-AB6B-C76AB9595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9764" y="945442"/>
                <a:ext cx="582749" cy="582749"/>
              </a:xfrm>
              <a:prstGeom prst="rect">
                <a:avLst/>
              </a:prstGeom>
            </p:spPr>
          </p:pic>
        </p:grpSp>
        <p:sp>
          <p:nvSpPr>
            <p:cNvPr id="86" name="文字方塊 85">
              <a:extLst>
                <a:ext uri="{FF2B5EF4-FFF2-40B4-BE49-F238E27FC236}">
                  <a16:creationId xmlns:a16="http://schemas.microsoft.com/office/drawing/2014/main" id="{667F6218-5BD9-AA10-5283-801697C66E01}"/>
                </a:ext>
              </a:extLst>
            </p:cNvPr>
            <p:cNvSpPr txBox="1"/>
            <p:nvPr/>
          </p:nvSpPr>
          <p:spPr>
            <a:xfrm>
              <a:off x="4075601" y="3914089"/>
              <a:ext cx="9541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專案管理</a:t>
              </a:r>
            </a:p>
          </p:txBody>
        </p:sp>
      </p:grp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140B641C-7D25-E9D5-B615-8B9168A9683F}"/>
              </a:ext>
            </a:extLst>
          </p:cNvPr>
          <p:cNvGrpSpPr/>
          <p:nvPr/>
        </p:nvGrpSpPr>
        <p:grpSpPr>
          <a:xfrm>
            <a:off x="6187143" y="887558"/>
            <a:ext cx="2576970" cy="3631533"/>
            <a:chOff x="6194194" y="716362"/>
            <a:chExt cx="2576970" cy="3631533"/>
          </a:xfrm>
        </p:grpSpPr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02245CF1-1E1C-B74B-AAB1-D5F3967D6081}"/>
                </a:ext>
              </a:extLst>
            </p:cNvPr>
            <p:cNvSpPr txBox="1"/>
            <p:nvPr/>
          </p:nvSpPr>
          <p:spPr>
            <a:xfrm>
              <a:off x="6997437" y="4024730"/>
              <a:ext cx="9541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臨床教師</a:t>
              </a:r>
            </a:p>
          </p:txBody>
        </p:sp>
        <p:grpSp>
          <p:nvGrpSpPr>
            <p:cNvPr id="98" name="群組 97">
              <a:extLst>
                <a:ext uri="{FF2B5EF4-FFF2-40B4-BE49-F238E27FC236}">
                  <a16:creationId xmlns:a16="http://schemas.microsoft.com/office/drawing/2014/main" id="{2762B1F5-3D94-58FF-CFDF-34E370AC0FAD}"/>
                </a:ext>
              </a:extLst>
            </p:cNvPr>
            <p:cNvGrpSpPr/>
            <p:nvPr/>
          </p:nvGrpSpPr>
          <p:grpSpPr>
            <a:xfrm>
              <a:off x="6194194" y="716362"/>
              <a:ext cx="2576970" cy="3595819"/>
              <a:chOff x="373108" y="715785"/>
              <a:chExt cx="2576970" cy="3595819"/>
            </a:xfrm>
          </p:grpSpPr>
          <p:grpSp>
            <p:nvGrpSpPr>
              <p:cNvPr id="101" name="群組 100">
                <a:extLst>
                  <a:ext uri="{FF2B5EF4-FFF2-40B4-BE49-F238E27FC236}">
                    <a16:creationId xmlns:a16="http://schemas.microsoft.com/office/drawing/2014/main" id="{3C70FFAC-75BD-6AC5-3BBF-DA7228D9A35C}"/>
                  </a:ext>
                </a:extLst>
              </p:cNvPr>
              <p:cNvGrpSpPr/>
              <p:nvPr/>
            </p:nvGrpSpPr>
            <p:grpSpPr>
              <a:xfrm>
                <a:off x="381000" y="715785"/>
                <a:ext cx="2552700" cy="3594127"/>
                <a:chOff x="495300" y="751266"/>
                <a:chExt cx="2552700" cy="3594127"/>
              </a:xfrm>
            </p:grpSpPr>
            <p:grpSp>
              <p:nvGrpSpPr>
                <p:cNvPr id="103" name="群組 102">
                  <a:extLst>
                    <a:ext uri="{FF2B5EF4-FFF2-40B4-BE49-F238E27FC236}">
                      <a16:creationId xmlns:a16="http://schemas.microsoft.com/office/drawing/2014/main" id="{21647B28-625D-7A3B-560F-907B0EC5FB18}"/>
                    </a:ext>
                  </a:extLst>
                </p:cNvPr>
                <p:cNvGrpSpPr/>
                <p:nvPr/>
              </p:nvGrpSpPr>
              <p:grpSpPr>
                <a:xfrm>
                  <a:off x="495300" y="751266"/>
                  <a:ext cx="2552700" cy="3594127"/>
                  <a:chOff x="914400" y="903847"/>
                  <a:chExt cx="2552700" cy="3594127"/>
                </a:xfrm>
              </p:grpSpPr>
              <p:sp>
                <p:nvSpPr>
                  <p:cNvPr id="105" name="矩形: 圓角 69">
                    <a:extLst>
                      <a:ext uri="{FF2B5EF4-FFF2-40B4-BE49-F238E27FC236}">
                        <a16:creationId xmlns:a16="http://schemas.microsoft.com/office/drawing/2014/main" id="{207F8145-02F5-4B04-2D79-6406BFCB7A25}"/>
                      </a:ext>
                    </a:extLst>
                  </p:cNvPr>
                  <p:cNvSpPr/>
                  <p:nvPr/>
                </p:nvSpPr>
                <p:spPr>
                  <a:xfrm>
                    <a:off x="914400" y="1400696"/>
                    <a:ext cx="2552700" cy="3097278"/>
                  </a:xfrm>
                  <a:prstGeom prst="roundRect">
                    <a:avLst>
                      <a:gd name="adj" fmla="val 7413"/>
                    </a:avLst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106" name="Oval 5">
                    <a:extLst>
                      <a:ext uri="{FF2B5EF4-FFF2-40B4-BE49-F238E27FC236}">
                        <a16:creationId xmlns:a16="http://schemas.microsoft.com/office/drawing/2014/main" id="{2F5E9747-FB1B-E886-E108-C735A3CF1715}"/>
                      </a:ext>
                    </a:extLst>
                  </p:cNvPr>
                  <p:cNvSpPr/>
                  <p:nvPr/>
                </p:nvSpPr>
                <p:spPr>
                  <a:xfrm>
                    <a:off x="1686855" y="903847"/>
                    <a:ext cx="1007790" cy="1007790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508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04" name="文字方塊 103">
                  <a:extLst>
                    <a:ext uri="{FF2B5EF4-FFF2-40B4-BE49-F238E27FC236}">
                      <a16:creationId xmlns:a16="http://schemas.microsoft.com/office/drawing/2014/main" id="{5277F5BE-AF9C-2869-EF3E-33C3EF8863ED}"/>
                    </a:ext>
                  </a:extLst>
                </p:cNvPr>
                <p:cNvSpPr txBox="1"/>
                <p:nvPr/>
              </p:nvSpPr>
              <p:spPr>
                <a:xfrm>
                  <a:off x="584943" y="1801158"/>
                  <a:ext cx="2392539" cy="8894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提供至少</a:t>
                  </a:r>
                  <a:r>
                    <a: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4</a:t>
                  </a:r>
                  <a:r>
                    <a: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小時教育訓練</a:t>
                  </a:r>
                  <a:endParaRPr lang="en-US" altLang="zh-TW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提供教育訓練教材與操作手冊</a:t>
                  </a:r>
                  <a:endParaRPr lang="en-US" altLang="zh-TW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endParaRPr lang="zh-TW" altLang="en-US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102" name="圖片 101">
                <a:extLst>
                  <a:ext uri="{FF2B5EF4-FFF2-40B4-BE49-F238E27FC236}">
                    <a16:creationId xmlns:a16="http://schemas.microsoft.com/office/drawing/2014/main" id="{596698E9-215E-BDBB-19A8-6A9504520D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67"/>
              <a:stretch/>
            </p:blipFill>
            <p:spPr>
              <a:xfrm>
                <a:off x="373108" y="3834587"/>
                <a:ext cx="2576970" cy="477017"/>
              </a:xfrm>
              <a:prstGeom prst="rect">
                <a:avLst/>
              </a:prstGeom>
            </p:spPr>
          </p:pic>
        </p:grpSp>
        <p:pic>
          <p:nvPicPr>
            <p:cNvPr id="99" name="圖片 98">
              <a:extLst>
                <a:ext uri="{FF2B5EF4-FFF2-40B4-BE49-F238E27FC236}">
                  <a16:creationId xmlns:a16="http://schemas.microsoft.com/office/drawing/2014/main" id="{7BBEF5D5-324D-C4A4-9C0C-11697293F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18607" y="965944"/>
              <a:ext cx="506395" cy="506395"/>
            </a:xfrm>
            <a:prstGeom prst="rect">
              <a:avLst/>
            </a:prstGeom>
          </p:spPr>
        </p:pic>
        <p:sp>
          <p:nvSpPr>
            <p:cNvPr id="100" name="文字方塊 99">
              <a:extLst>
                <a:ext uri="{FF2B5EF4-FFF2-40B4-BE49-F238E27FC236}">
                  <a16:creationId xmlns:a16="http://schemas.microsoft.com/office/drawing/2014/main" id="{F38999BA-4E4B-8E0A-A53F-4DE2C78D588E}"/>
                </a:ext>
              </a:extLst>
            </p:cNvPr>
            <p:cNvSpPr txBox="1"/>
            <p:nvPr/>
          </p:nvSpPr>
          <p:spPr>
            <a:xfrm>
              <a:off x="7001383" y="3901531"/>
              <a:ext cx="9541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教育訓練</a:t>
              </a:r>
            </a:p>
          </p:txBody>
        </p:sp>
      </p:grp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19ECD568-413A-26F7-ED49-BE29653CCA45}"/>
              </a:ext>
            </a:extLst>
          </p:cNvPr>
          <p:cNvSpPr txBox="1"/>
          <p:nvPr/>
        </p:nvSpPr>
        <p:spPr>
          <a:xfrm>
            <a:off x="464034" y="586689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保固一年</a:t>
            </a:r>
          </a:p>
        </p:txBody>
      </p:sp>
    </p:spTree>
    <p:extLst>
      <p:ext uri="{BB962C8B-B14F-4D97-AF65-F5344CB8AC3E}">
        <p14:creationId xmlns:p14="http://schemas.microsoft.com/office/powerpoint/2010/main" val="33985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B040C-0D5A-9A67-E175-E20BE672F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C334E64-6D96-51DD-F2CC-CEC391FBECB3}"/>
              </a:ext>
            </a:extLst>
          </p:cNvPr>
          <p:cNvGrpSpPr/>
          <p:nvPr/>
        </p:nvGrpSpPr>
        <p:grpSpPr>
          <a:xfrm>
            <a:off x="0" y="-2485"/>
            <a:ext cx="4038600" cy="5145985"/>
            <a:chOff x="0" y="-2485"/>
            <a:chExt cx="4038600" cy="5145985"/>
          </a:xfrm>
        </p:grpSpPr>
        <p:sp>
          <p:nvSpPr>
            <p:cNvPr id="21" name="任意多边形 20">
              <a:extLst>
                <a:ext uri="{FF2B5EF4-FFF2-40B4-BE49-F238E27FC236}">
                  <a16:creationId xmlns:a16="http://schemas.microsoft.com/office/drawing/2014/main" id="{C35E96A2-AD89-7E2A-644D-5AE4044BECA2}"/>
                </a:ext>
              </a:extLst>
            </p:cNvPr>
            <p:cNvSpPr/>
            <p:nvPr/>
          </p:nvSpPr>
          <p:spPr>
            <a:xfrm flipV="1">
              <a:off x="86821" y="-2485"/>
              <a:ext cx="3951779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41DA8F79-536A-D93F-0943-FE0FD95587C4}"/>
                </a:ext>
              </a:extLst>
            </p:cNvPr>
            <p:cNvSpPr/>
            <p:nvPr/>
          </p:nvSpPr>
          <p:spPr>
            <a:xfrm flipV="1">
              <a:off x="0" y="0"/>
              <a:ext cx="3768946" cy="5143500"/>
            </a:xfrm>
            <a:custGeom>
              <a:avLst/>
              <a:gdLst>
                <a:gd name="connsiteX0" fmla="*/ 1079407 w 3768946"/>
                <a:gd name="connsiteY0" fmla="*/ 0 h 5143500"/>
                <a:gd name="connsiteX1" fmla="*/ 0 w 3768946"/>
                <a:gd name="connsiteY1" fmla="*/ 0 h 5143500"/>
                <a:gd name="connsiteX2" fmla="*/ 0 w 3768946"/>
                <a:gd name="connsiteY2" fmla="*/ 5143500 h 5143500"/>
                <a:gd name="connsiteX3" fmla="*/ 3768946 w 3768946"/>
                <a:gd name="connsiteY3" fmla="*/ 5143500 h 5143500"/>
                <a:gd name="connsiteX4" fmla="*/ 2265024 w 3768946"/>
                <a:gd name="connsiteY4" fmla="*/ 2484469 h 5143500"/>
                <a:gd name="connsiteX5" fmla="*/ 1079407 w 3768946"/>
                <a:gd name="connsiteY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946" h="5143500">
                  <a:moveTo>
                    <a:pt x="1079407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768946" y="5143500"/>
                  </a:lnTo>
                  <a:cubicBezTo>
                    <a:pt x="2427642" y="4446940"/>
                    <a:pt x="1765828" y="4190017"/>
                    <a:pt x="2265024" y="2484469"/>
                  </a:cubicBezTo>
                  <a:cubicBezTo>
                    <a:pt x="2764221" y="778921"/>
                    <a:pt x="1588936" y="259842"/>
                    <a:pt x="107940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116B18D-E7F2-6E6E-5648-F72969C4F8E3}"/>
              </a:ext>
            </a:extLst>
          </p:cNvPr>
          <p:cNvGrpSpPr/>
          <p:nvPr/>
        </p:nvGrpSpPr>
        <p:grpSpPr>
          <a:xfrm>
            <a:off x="1528595" y="1509545"/>
            <a:ext cx="1595605" cy="1595605"/>
            <a:chOff x="838200" y="438150"/>
            <a:chExt cx="1595605" cy="1595605"/>
          </a:xfrm>
          <a:solidFill>
            <a:schemeClr val="accent2"/>
          </a:solidFill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E68CD59-2E0F-190C-BF75-8046631EF5D4}"/>
                </a:ext>
              </a:extLst>
            </p:cNvPr>
            <p:cNvSpPr/>
            <p:nvPr/>
          </p:nvSpPr>
          <p:spPr>
            <a:xfrm rot="5400000">
              <a:off x="838200" y="438150"/>
              <a:ext cx="1595605" cy="1595605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E42C8B0-2EF8-B17F-8AAD-A37E648D4170}"/>
                </a:ext>
              </a:extLst>
            </p:cNvPr>
            <p:cNvSpPr txBox="1"/>
            <p:nvPr/>
          </p:nvSpPr>
          <p:spPr>
            <a:xfrm>
              <a:off x="1146124" y="790128"/>
              <a:ext cx="979755" cy="89255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altLang="zh-CN" sz="5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02</a:t>
              </a:r>
              <a:endParaRPr lang="zh-CN" altLang="en-US" sz="5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右箭头 19">
            <a:extLst>
              <a:ext uri="{FF2B5EF4-FFF2-40B4-BE49-F238E27FC236}">
                <a16:creationId xmlns:a16="http://schemas.microsoft.com/office/drawing/2014/main" id="{F217D7D7-CC3F-CD0F-8CE3-5E2706BAFBEF}"/>
              </a:ext>
            </a:extLst>
          </p:cNvPr>
          <p:cNvSpPr/>
          <p:nvPr/>
        </p:nvSpPr>
        <p:spPr>
          <a:xfrm flipH="1">
            <a:off x="5715000" y="3710281"/>
            <a:ext cx="3434815" cy="233069"/>
          </a:xfrm>
          <a:prstGeom prst="rightArrow">
            <a:avLst>
              <a:gd name="adj1" fmla="val 30800"/>
              <a:gd name="adj2" fmla="val 152400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8">
            <a:extLst>
              <a:ext uri="{FF2B5EF4-FFF2-40B4-BE49-F238E27FC236}">
                <a16:creationId xmlns:a16="http://schemas.microsoft.com/office/drawing/2014/main" id="{080636F4-BAF4-38AD-2995-1186A2A671D0}"/>
              </a:ext>
            </a:extLst>
          </p:cNvPr>
          <p:cNvSpPr txBox="1"/>
          <p:nvPr/>
        </p:nvSpPr>
        <p:spPr>
          <a:xfrm>
            <a:off x="3657600" y="1861523"/>
            <a:ext cx="46987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系統架構</a:t>
            </a:r>
            <a:endParaRPr lang="zh-CN" altLang="en-US" sz="5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6" name="TextBox 49">
            <a:extLst>
              <a:ext uri="{FF2B5EF4-FFF2-40B4-BE49-F238E27FC236}">
                <a16:creationId xmlns:a16="http://schemas.microsoft.com/office/drawing/2014/main" id="{20FBA113-0F88-DF73-E198-450E796233A2}"/>
              </a:ext>
            </a:extLst>
          </p:cNvPr>
          <p:cNvSpPr txBox="1"/>
          <p:nvPr/>
        </p:nvSpPr>
        <p:spPr>
          <a:xfrm>
            <a:off x="3714160" y="2784853"/>
            <a:ext cx="26619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TW" altLang="en-US" sz="1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系統架構、</a:t>
            </a:r>
            <a:r>
              <a:rPr lang="en-US" altLang="zh-TW" sz="1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VM</a:t>
            </a:r>
            <a:r>
              <a:rPr lang="zh-TW" altLang="en-US" sz="14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規格</a:t>
            </a:r>
            <a:endParaRPr lang="en-US" altLang="zh-CN" sz="1400" dirty="0">
              <a:solidFill>
                <a:schemeClr val="accent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F545917D-3387-7840-4612-9DBAF1182B6B}"/>
              </a:ext>
            </a:extLst>
          </p:cNvPr>
          <p:cNvSpPr/>
          <p:nvPr/>
        </p:nvSpPr>
        <p:spPr>
          <a:xfrm flipH="1" flipV="1">
            <a:off x="4603840" y="0"/>
            <a:ext cx="3473360" cy="142224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F05EDC5-38BA-95AF-A263-91AC2B31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5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線箭頭接點 135">
            <a:extLst>
              <a:ext uri="{FF2B5EF4-FFF2-40B4-BE49-F238E27FC236}">
                <a16:creationId xmlns:a16="http://schemas.microsoft.com/office/drawing/2014/main" id="{B9422083-ADED-4300-8BF8-558742A5BEEF}"/>
              </a:ext>
            </a:extLst>
          </p:cNvPr>
          <p:cNvCxnSpPr>
            <a:cxnSpLocks/>
          </p:cNvCxnSpPr>
          <p:nvPr/>
        </p:nvCxnSpPr>
        <p:spPr>
          <a:xfrm flipV="1">
            <a:off x="5029200" y="2038350"/>
            <a:ext cx="0" cy="382633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8E336C0A-071E-1819-E26C-5D38E9DD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系統架構圖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B944A9-C643-C67F-41A4-9606300B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C4C9EEE5-68C0-2F40-B6CA-B945ABFD95B1}"/>
              </a:ext>
            </a:extLst>
          </p:cNvPr>
          <p:cNvSpPr/>
          <p:nvPr/>
        </p:nvSpPr>
        <p:spPr>
          <a:xfrm>
            <a:off x="598051" y="590301"/>
            <a:ext cx="8299972" cy="10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本系統需配合本校所提供之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VMWare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虛擬伺服器資源與及資料庫（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Oracle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）進行建置作業。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本系統之應用架構，需採用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.NET 8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架構，系統設計語言應使用 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C# 12.0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（含）版本以上語言，符合規範架構開發，以滿足本校之需求。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85A131B-42DD-4A36-9D76-93DA8EF5B306}"/>
              </a:ext>
            </a:extLst>
          </p:cNvPr>
          <p:cNvGrpSpPr/>
          <p:nvPr/>
        </p:nvGrpSpPr>
        <p:grpSpPr>
          <a:xfrm>
            <a:off x="4773113" y="2287787"/>
            <a:ext cx="1492894" cy="594596"/>
            <a:chOff x="4314944" y="2512838"/>
            <a:chExt cx="1492894" cy="594596"/>
          </a:xfrm>
        </p:grpSpPr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D03CEFA4-1DD5-4AFE-81EB-A6D7733666DA}"/>
                </a:ext>
              </a:extLst>
            </p:cNvPr>
            <p:cNvSpPr/>
            <p:nvPr/>
          </p:nvSpPr>
          <p:spPr>
            <a:xfrm>
              <a:off x="4314944" y="2512838"/>
              <a:ext cx="1492894" cy="594596"/>
            </a:xfrm>
            <a:prstGeom prst="roundRect">
              <a:avLst>
                <a:gd name="adj" fmla="val 52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文字方塊 124">
              <a:extLst>
                <a:ext uri="{FF2B5EF4-FFF2-40B4-BE49-F238E27FC236}">
                  <a16:creationId xmlns:a16="http://schemas.microsoft.com/office/drawing/2014/main" id="{866895D7-FC92-BD4D-B7EE-5A8B729BC5A4}"/>
                </a:ext>
              </a:extLst>
            </p:cNvPr>
            <p:cNvSpPr txBox="1"/>
            <p:nvPr/>
          </p:nvSpPr>
          <p:spPr>
            <a:xfrm>
              <a:off x="4415217" y="2579304"/>
              <a:ext cx="1292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中山大後醫學系</a:t>
              </a:r>
              <a:endParaRPr kumimoji="1"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1"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實習護照系統</a:t>
              </a:r>
            </a:p>
          </p:txBody>
        </p:sp>
      </p:grpSp>
      <p:cxnSp>
        <p:nvCxnSpPr>
          <p:cNvPr id="136" name="直線箭頭接點 135">
            <a:extLst>
              <a:ext uri="{FF2B5EF4-FFF2-40B4-BE49-F238E27FC236}">
                <a16:creationId xmlns:a16="http://schemas.microsoft.com/office/drawing/2014/main" id="{D2632105-80CA-B64A-AA7C-C8F591752116}"/>
              </a:ext>
            </a:extLst>
          </p:cNvPr>
          <p:cNvCxnSpPr>
            <a:cxnSpLocks/>
          </p:cNvCxnSpPr>
          <p:nvPr/>
        </p:nvCxnSpPr>
        <p:spPr>
          <a:xfrm flipV="1">
            <a:off x="1616230" y="2542736"/>
            <a:ext cx="1426891" cy="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>
            <a:extLst>
              <a:ext uri="{FF2B5EF4-FFF2-40B4-BE49-F238E27FC236}">
                <a16:creationId xmlns:a16="http://schemas.microsoft.com/office/drawing/2014/main" id="{E63EADAE-3BA4-4169-A198-DD62820D96D6}"/>
              </a:ext>
            </a:extLst>
          </p:cNvPr>
          <p:cNvGrpSpPr/>
          <p:nvPr/>
        </p:nvGrpSpPr>
        <p:grpSpPr>
          <a:xfrm>
            <a:off x="754678" y="1838295"/>
            <a:ext cx="853932" cy="1190868"/>
            <a:chOff x="523224" y="2289265"/>
            <a:chExt cx="853932" cy="119086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0F10DF2-9627-4F76-9762-E150AE850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24" y="2626201"/>
              <a:ext cx="853932" cy="853932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AA46D03F-2753-4D61-B256-AEA3514F0AF5}"/>
                </a:ext>
              </a:extLst>
            </p:cNvPr>
            <p:cNvSpPr txBox="1"/>
            <p:nvPr/>
          </p:nvSpPr>
          <p:spPr>
            <a:xfrm>
              <a:off x="608591" y="2289265"/>
              <a:ext cx="6831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00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Internet</a:t>
              </a:r>
              <a:endPara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Client</a:t>
              </a:r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端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622D3C81-5904-4B2E-9CB9-2911D68FBAB3}"/>
              </a:ext>
            </a:extLst>
          </p:cNvPr>
          <p:cNvGrpSpPr/>
          <p:nvPr/>
        </p:nvGrpSpPr>
        <p:grpSpPr>
          <a:xfrm>
            <a:off x="2100964" y="1893506"/>
            <a:ext cx="569387" cy="1080445"/>
            <a:chOff x="778240" y="3916176"/>
            <a:chExt cx="569387" cy="1080445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37632DB7-27C7-4233-9625-03E1CCEF30BB}"/>
                </a:ext>
              </a:extLst>
            </p:cNvPr>
            <p:cNvSpPr txBox="1"/>
            <p:nvPr/>
          </p:nvSpPr>
          <p:spPr>
            <a:xfrm>
              <a:off x="778240" y="3916176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防火牆</a:t>
              </a:r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36E9E09C-7689-43BC-AF7F-A5BC8DDA0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19" y="4205863"/>
              <a:ext cx="446951" cy="790758"/>
            </a:xfrm>
            <a:prstGeom prst="rect">
              <a:avLst/>
            </a:prstGeom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D7FAA868-737B-49BC-9D3F-96214E709486}"/>
              </a:ext>
            </a:extLst>
          </p:cNvPr>
          <p:cNvGrpSpPr/>
          <p:nvPr/>
        </p:nvGrpSpPr>
        <p:grpSpPr>
          <a:xfrm>
            <a:off x="3166535" y="1894936"/>
            <a:ext cx="1073178" cy="1284790"/>
            <a:chOff x="2559084" y="2372539"/>
            <a:chExt cx="1073178" cy="1284790"/>
          </a:xfrm>
        </p:grpSpPr>
        <p:pic>
          <p:nvPicPr>
            <p:cNvPr id="124" name="圖片 123">
              <a:extLst>
                <a:ext uri="{FF2B5EF4-FFF2-40B4-BE49-F238E27FC236}">
                  <a16:creationId xmlns:a16="http://schemas.microsoft.com/office/drawing/2014/main" id="{F25CE022-16E8-6B49-A68B-9E3B49741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9084" y="2568315"/>
              <a:ext cx="1073178" cy="1089014"/>
            </a:xfrm>
            <a:prstGeom prst="rect">
              <a:avLst/>
            </a:prstGeom>
          </p:spPr>
        </p:pic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4B58D19F-5E25-44D4-A692-0CB1ABF5AF76}"/>
                </a:ext>
              </a:extLst>
            </p:cNvPr>
            <p:cNvSpPr txBox="1"/>
            <p:nvPr/>
          </p:nvSpPr>
          <p:spPr>
            <a:xfrm>
              <a:off x="2641422" y="2372539"/>
              <a:ext cx="9188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正式</a:t>
              </a: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VM(AP)</a:t>
              </a:r>
              <a:endPara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E0F84DA-2BA4-456E-8828-430332090924}"/>
              </a:ext>
            </a:extLst>
          </p:cNvPr>
          <p:cNvSpPr txBox="1"/>
          <p:nvPr/>
        </p:nvSpPr>
        <p:spPr>
          <a:xfrm>
            <a:off x="3097121" y="3252391"/>
            <a:ext cx="1508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備援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快照頻率：每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6hr)</a:t>
            </a:r>
            <a:endParaRPr lang="zh-TW" altLang="en-US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8" name="直線箭頭接點 2">
            <a:extLst>
              <a:ext uri="{FF2B5EF4-FFF2-40B4-BE49-F238E27FC236}">
                <a16:creationId xmlns:a16="http://schemas.microsoft.com/office/drawing/2014/main" id="{41393192-4F76-4B2D-B51E-8DF9A63956CB}"/>
              </a:ext>
            </a:extLst>
          </p:cNvPr>
          <p:cNvCxnSpPr>
            <a:cxnSpLocks/>
          </p:cNvCxnSpPr>
          <p:nvPr/>
        </p:nvCxnSpPr>
        <p:spPr>
          <a:xfrm>
            <a:off x="3819798" y="2999115"/>
            <a:ext cx="3810" cy="26198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9E511102-70F6-43BA-B1A1-F06E02D6EA41}"/>
              </a:ext>
            </a:extLst>
          </p:cNvPr>
          <p:cNvSpPr txBox="1"/>
          <p:nvPr/>
        </p:nvSpPr>
        <p:spPr>
          <a:xfrm>
            <a:off x="4273469" y="3651388"/>
            <a:ext cx="12971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不開放對外連線</a:t>
            </a:r>
            <a:r>
              <a:rPr lang="en-US" altLang="zh-TW" sz="1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endParaRPr lang="zh-TW" altLang="en-US" sz="1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8" name="直線箭頭接點 135">
            <a:extLst>
              <a:ext uri="{FF2B5EF4-FFF2-40B4-BE49-F238E27FC236}">
                <a16:creationId xmlns:a16="http://schemas.microsoft.com/office/drawing/2014/main" id="{92E6BCFE-0D2C-4A3B-9C69-ED76CEE85277}"/>
              </a:ext>
            </a:extLst>
          </p:cNvPr>
          <p:cNvCxnSpPr>
            <a:cxnSpLocks/>
          </p:cNvCxnSpPr>
          <p:nvPr/>
        </p:nvCxnSpPr>
        <p:spPr>
          <a:xfrm flipV="1">
            <a:off x="4379029" y="4320891"/>
            <a:ext cx="1448551" cy="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C23B675D-4631-4D47-AAA1-8325DCD9C40A}"/>
              </a:ext>
            </a:extLst>
          </p:cNvPr>
          <p:cNvSpPr txBox="1"/>
          <p:nvPr/>
        </p:nvSpPr>
        <p:spPr>
          <a:xfrm>
            <a:off x="6863231" y="4056675"/>
            <a:ext cx="265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84744BE2-BFBA-44B3-81E8-940B21E43323}"/>
              </a:ext>
            </a:extLst>
          </p:cNvPr>
          <p:cNvGrpSpPr/>
          <p:nvPr/>
        </p:nvGrpSpPr>
        <p:grpSpPr>
          <a:xfrm>
            <a:off x="3096713" y="3651388"/>
            <a:ext cx="1273105" cy="1284790"/>
            <a:chOff x="2464291" y="2372539"/>
            <a:chExt cx="1273105" cy="1284790"/>
          </a:xfrm>
        </p:grpSpPr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9743AD88-EED4-4065-AF2D-900A7F1DA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9084" y="2568315"/>
              <a:ext cx="1073178" cy="1089014"/>
            </a:xfrm>
            <a:prstGeom prst="rect">
              <a:avLst/>
            </a:prstGeom>
          </p:spPr>
        </p:pic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F1B9365E-ED32-44AF-BE8E-08DE13199CBF}"/>
                </a:ext>
              </a:extLst>
            </p:cNvPr>
            <p:cNvSpPr txBox="1"/>
            <p:nvPr/>
          </p:nvSpPr>
          <p:spPr>
            <a:xfrm>
              <a:off x="2464291" y="2372539"/>
              <a:ext cx="12731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實體</a:t>
              </a: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測試主機</a:t>
              </a: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(AP)</a:t>
              </a:r>
              <a:endPara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F5B7534-8E61-4019-BD4A-148655C3139F}"/>
              </a:ext>
            </a:extLst>
          </p:cNvPr>
          <p:cNvGrpSpPr/>
          <p:nvPr/>
        </p:nvGrpSpPr>
        <p:grpSpPr>
          <a:xfrm>
            <a:off x="4773116" y="1765470"/>
            <a:ext cx="512171" cy="276999"/>
            <a:chOff x="4252971" y="1741413"/>
            <a:chExt cx="678231" cy="426252"/>
          </a:xfrm>
        </p:grpSpPr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0D37BD1A-1590-4AF1-9D1A-BCB03CBBC672}"/>
                </a:ext>
              </a:extLst>
            </p:cNvPr>
            <p:cNvSpPr/>
            <p:nvPr/>
          </p:nvSpPr>
          <p:spPr>
            <a:xfrm>
              <a:off x="4252971" y="1766779"/>
              <a:ext cx="678231" cy="378890"/>
            </a:xfrm>
            <a:prstGeom prst="roundRect">
              <a:avLst>
                <a:gd name="adj" fmla="val 9439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6200D72A-5AA0-4317-A181-5AAD7C38A0E9}"/>
                </a:ext>
              </a:extLst>
            </p:cNvPr>
            <p:cNvSpPr txBox="1"/>
            <p:nvPr/>
          </p:nvSpPr>
          <p:spPr>
            <a:xfrm>
              <a:off x="4348820" y="1741413"/>
              <a:ext cx="486533" cy="42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IIS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76B0B223-384D-418A-9AF0-5667633AE2B9}"/>
              </a:ext>
            </a:extLst>
          </p:cNvPr>
          <p:cNvCxnSpPr>
            <a:cxnSpLocks/>
          </p:cNvCxnSpPr>
          <p:nvPr/>
        </p:nvCxnSpPr>
        <p:spPr>
          <a:xfrm>
            <a:off x="6373313" y="2557671"/>
            <a:ext cx="979836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09074AA7-3C66-44A9-AC65-20E6A64F96A9}"/>
              </a:ext>
            </a:extLst>
          </p:cNvPr>
          <p:cNvGrpSpPr/>
          <p:nvPr/>
        </p:nvGrpSpPr>
        <p:grpSpPr>
          <a:xfrm>
            <a:off x="7440113" y="1970212"/>
            <a:ext cx="825867" cy="1141367"/>
            <a:chOff x="6981770" y="2069542"/>
            <a:chExt cx="825867" cy="1141367"/>
          </a:xfrm>
        </p:grpSpPr>
        <p:grpSp>
          <p:nvGrpSpPr>
            <p:cNvPr id="127" name="群組 126">
              <a:extLst>
                <a:ext uri="{FF2B5EF4-FFF2-40B4-BE49-F238E27FC236}">
                  <a16:creationId xmlns:a16="http://schemas.microsoft.com/office/drawing/2014/main" id="{A3673DDE-FD66-EB40-93DD-CADDF1ACB96E}"/>
                </a:ext>
              </a:extLst>
            </p:cNvPr>
            <p:cNvGrpSpPr/>
            <p:nvPr/>
          </p:nvGrpSpPr>
          <p:grpSpPr>
            <a:xfrm>
              <a:off x="7007197" y="2353491"/>
              <a:ext cx="775012" cy="857418"/>
              <a:chOff x="7425028" y="3693275"/>
              <a:chExt cx="1033349" cy="1143224"/>
            </a:xfrm>
          </p:grpSpPr>
          <p:pic>
            <p:nvPicPr>
              <p:cNvPr id="129" name="圖片 128">
                <a:extLst>
                  <a:ext uri="{FF2B5EF4-FFF2-40B4-BE49-F238E27FC236}">
                    <a16:creationId xmlns:a16="http://schemas.microsoft.com/office/drawing/2014/main" id="{685E9B43-D807-A44A-A2E1-198821A0A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5028" y="3693275"/>
                <a:ext cx="1033349" cy="1143224"/>
              </a:xfrm>
              <a:prstGeom prst="rect">
                <a:avLst/>
              </a:prstGeom>
            </p:spPr>
          </p:pic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39CFD067-CB34-DB40-BFF2-F331E23A6D2A}"/>
                  </a:ext>
                </a:extLst>
              </p:cNvPr>
              <p:cNvSpPr txBox="1"/>
              <p:nvPr/>
            </p:nvSpPr>
            <p:spPr>
              <a:xfrm>
                <a:off x="7425028" y="4231371"/>
                <a:ext cx="10333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TW" sz="1200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oracle</a:t>
                </a:r>
                <a:endParaRPr kumimoji="1" lang="zh-TW" altLang="en-US" sz="1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AE0272FE-1A18-470D-849A-5D1C3A1B0891}"/>
                </a:ext>
              </a:extLst>
            </p:cNvPr>
            <p:cNvSpPr txBox="1"/>
            <p:nvPr/>
          </p:nvSpPr>
          <p:spPr>
            <a:xfrm>
              <a:off x="6981770" y="2069542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正式資料庫</a:t>
              </a:r>
            </a:p>
          </p:txBody>
        </p:sp>
      </p:grpSp>
      <p:cxnSp>
        <p:nvCxnSpPr>
          <p:cNvPr id="63" name="直線箭頭接點 2">
            <a:extLst>
              <a:ext uri="{FF2B5EF4-FFF2-40B4-BE49-F238E27FC236}">
                <a16:creationId xmlns:a16="http://schemas.microsoft.com/office/drawing/2014/main" id="{9E8D51B3-B7EE-4C44-88B2-99B70DBBEADA}"/>
              </a:ext>
            </a:extLst>
          </p:cNvPr>
          <p:cNvCxnSpPr>
            <a:cxnSpLocks/>
          </p:cNvCxnSpPr>
          <p:nvPr/>
        </p:nvCxnSpPr>
        <p:spPr>
          <a:xfrm>
            <a:off x="4299704" y="2548273"/>
            <a:ext cx="381000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90E89BB0-2F3E-4834-836E-935FEFE1DB98}"/>
              </a:ext>
            </a:extLst>
          </p:cNvPr>
          <p:cNvGrpSpPr/>
          <p:nvPr/>
        </p:nvGrpSpPr>
        <p:grpSpPr>
          <a:xfrm>
            <a:off x="5960379" y="3651388"/>
            <a:ext cx="825867" cy="1141367"/>
            <a:chOff x="6981770" y="2069542"/>
            <a:chExt cx="825867" cy="1141367"/>
          </a:xfrm>
        </p:grpSpPr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651D45DD-DABD-4764-AE0B-762978C2417D}"/>
                </a:ext>
              </a:extLst>
            </p:cNvPr>
            <p:cNvGrpSpPr/>
            <p:nvPr/>
          </p:nvGrpSpPr>
          <p:grpSpPr>
            <a:xfrm>
              <a:off x="7007197" y="2353491"/>
              <a:ext cx="775012" cy="857418"/>
              <a:chOff x="7425028" y="3693275"/>
              <a:chExt cx="1033349" cy="1143224"/>
            </a:xfrm>
          </p:grpSpPr>
          <p:pic>
            <p:nvPicPr>
              <p:cNvPr id="70" name="圖片 69">
                <a:extLst>
                  <a:ext uri="{FF2B5EF4-FFF2-40B4-BE49-F238E27FC236}">
                    <a16:creationId xmlns:a16="http://schemas.microsoft.com/office/drawing/2014/main" id="{A72F7E8F-AC94-460B-A3BB-7DABAAFAD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5028" y="3693275"/>
                <a:ext cx="1033349" cy="1143224"/>
              </a:xfrm>
              <a:prstGeom prst="rect">
                <a:avLst/>
              </a:prstGeom>
            </p:spPr>
          </p:pic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455AF665-39EA-4AE2-AB30-BDBE1C6EEB96}"/>
                  </a:ext>
                </a:extLst>
              </p:cNvPr>
              <p:cNvSpPr txBox="1"/>
              <p:nvPr/>
            </p:nvSpPr>
            <p:spPr>
              <a:xfrm>
                <a:off x="7425028" y="4231371"/>
                <a:ext cx="10333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TW" sz="1200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oracle</a:t>
                </a:r>
                <a:endParaRPr kumimoji="1" lang="zh-TW" altLang="en-US" sz="12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sp>
          <p:nvSpPr>
            <p:cNvPr id="69" name="文字方塊 68">
              <a:extLst>
                <a:ext uri="{FF2B5EF4-FFF2-40B4-BE49-F238E27FC236}">
                  <a16:creationId xmlns:a16="http://schemas.microsoft.com/office/drawing/2014/main" id="{001A66C7-40E6-4895-80D7-90C9A3091483}"/>
                </a:ext>
              </a:extLst>
            </p:cNvPr>
            <p:cNvSpPr txBox="1"/>
            <p:nvPr/>
          </p:nvSpPr>
          <p:spPr>
            <a:xfrm>
              <a:off x="6981770" y="2069542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測試資料庫</a:t>
              </a:r>
            </a:p>
          </p:txBody>
        </p:sp>
      </p:grpSp>
      <p:sp>
        <p:nvSpPr>
          <p:cNvPr id="72" name="圓角矩形 148">
            <a:extLst>
              <a:ext uri="{FF2B5EF4-FFF2-40B4-BE49-F238E27FC236}">
                <a16:creationId xmlns:a16="http://schemas.microsoft.com/office/drawing/2014/main" id="{400C1917-F734-4E55-9D2B-7519A0E0F2A0}"/>
              </a:ext>
            </a:extLst>
          </p:cNvPr>
          <p:cNvSpPr/>
          <p:nvPr/>
        </p:nvSpPr>
        <p:spPr>
          <a:xfrm>
            <a:off x="3093894" y="1679231"/>
            <a:ext cx="3228646" cy="1835699"/>
          </a:xfrm>
          <a:prstGeom prst="roundRect">
            <a:avLst>
              <a:gd name="adj" fmla="val 9605"/>
            </a:avLst>
          </a:prstGeom>
          <a:noFill/>
          <a:ln w="254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8885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48575-8104-F54F-1AB8-23471D4E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800"/>
            <a:ext cx="7288675" cy="555170"/>
          </a:xfrm>
        </p:spPr>
        <p:txBody>
          <a:bodyPr/>
          <a:lstStyle/>
          <a:p>
            <a:r>
              <a:rPr lang="en-US" altLang="zh-TW" dirty="0"/>
              <a:t>VM</a:t>
            </a:r>
            <a:r>
              <a:rPr lang="zh-TW" altLang="en-US" dirty="0"/>
              <a:t>需求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5AC6675-9F4D-218D-B86C-6D65F33FD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00568"/>
              </p:ext>
            </p:extLst>
          </p:nvPr>
        </p:nvGraphicFramePr>
        <p:xfrm>
          <a:off x="532905" y="804832"/>
          <a:ext cx="8077201" cy="3519516"/>
        </p:xfrm>
        <a:graphic>
          <a:graphicData uri="http://schemas.openxmlformats.org/drawingml/2006/table">
            <a:tbl>
              <a:tblPr firstRow="1" firstCol="1" bandRow="1"/>
              <a:tblGrid>
                <a:gridCol w="549802">
                  <a:extLst>
                    <a:ext uri="{9D8B030D-6E8A-4147-A177-3AD203B41FA5}">
                      <a16:colId xmlns:a16="http://schemas.microsoft.com/office/drawing/2014/main" val="17929854"/>
                    </a:ext>
                  </a:extLst>
                </a:gridCol>
                <a:gridCol w="1126259">
                  <a:extLst>
                    <a:ext uri="{9D8B030D-6E8A-4147-A177-3AD203B41FA5}">
                      <a16:colId xmlns:a16="http://schemas.microsoft.com/office/drawing/2014/main" val="280891164"/>
                    </a:ext>
                  </a:extLst>
                </a:gridCol>
                <a:gridCol w="1505385">
                  <a:extLst>
                    <a:ext uri="{9D8B030D-6E8A-4147-A177-3AD203B41FA5}">
                      <a16:colId xmlns:a16="http://schemas.microsoft.com/office/drawing/2014/main" val="1948105525"/>
                    </a:ext>
                  </a:extLst>
                </a:gridCol>
                <a:gridCol w="455968">
                  <a:extLst>
                    <a:ext uri="{9D8B030D-6E8A-4147-A177-3AD203B41FA5}">
                      <a16:colId xmlns:a16="http://schemas.microsoft.com/office/drawing/2014/main" val="1298526471"/>
                    </a:ext>
                  </a:extLst>
                </a:gridCol>
                <a:gridCol w="1016043">
                  <a:extLst>
                    <a:ext uri="{9D8B030D-6E8A-4147-A177-3AD203B41FA5}">
                      <a16:colId xmlns:a16="http://schemas.microsoft.com/office/drawing/2014/main" val="739275024"/>
                    </a:ext>
                  </a:extLst>
                </a:gridCol>
                <a:gridCol w="1317194">
                  <a:extLst>
                    <a:ext uri="{9D8B030D-6E8A-4147-A177-3AD203B41FA5}">
                      <a16:colId xmlns:a16="http://schemas.microsoft.com/office/drawing/2014/main" val="3260538716"/>
                    </a:ext>
                  </a:extLst>
                </a:gridCol>
                <a:gridCol w="1317194">
                  <a:extLst>
                    <a:ext uri="{9D8B030D-6E8A-4147-A177-3AD203B41FA5}">
                      <a16:colId xmlns:a16="http://schemas.microsoft.com/office/drawing/2014/main" val="3233316193"/>
                    </a:ext>
                  </a:extLst>
                </a:gridCol>
                <a:gridCol w="789356">
                  <a:extLst>
                    <a:ext uri="{9D8B030D-6E8A-4147-A177-3AD203B41FA5}">
                      <a16:colId xmlns:a16="http://schemas.microsoft.com/office/drawing/2014/main" val="63503503"/>
                    </a:ext>
                  </a:extLst>
                </a:gridCol>
              </a:tblGrid>
              <a:tr h="59411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主機服務類型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正式與測試主機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514542"/>
                  </a:ext>
                </a:extLst>
              </a:tr>
              <a:tr h="39481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資源依實際情況進行</a:t>
                      </a:r>
                      <a:r>
                        <a:rPr lang="zh-CN" altLang="en-US" sz="12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調整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10318"/>
                  </a:ext>
                </a:extLst>
              </a:tr>
              <a:tr h="394811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主機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(VM)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資源需求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74998"/>
                  </a:ext>
                </a:extLst>
              </a:tr>
              <a:tr h="31584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系統軟體規格</a:t>
                      </a: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系統軟體規格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主機硬體規格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主機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數量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24904"/>
                  </a:ext>
                </a:extLst>
              </a:tr>
              <a:tr h="6316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名稱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79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作業系統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7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vCPU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/VM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7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vRAM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(GB)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/VM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7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儲存空間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(GB)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/VM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79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389716"/>
                  </a:ext>
                </a:extLst>
              </a:tr>
              <a:tr h="594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１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正式</a:t>
                      </a:r>
                      <a:r>
                        <a:rPr lang="en-US" alt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AP</a:t>
                      </a: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window server 2019</a:t>
                      </a: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</a:t>
                      </a:r>
                      <a:endParaRPr lang="zh-TW" alt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8G</a:t>
                      </a:r>
                      <a:endParaRPr lang="zh-TW" alt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500G</a:t>
                      </a:r>
                      <a:endParaRPr lang="zh-TW" alt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1*</a:t>
                      </a:r>
                      <a:r>
                        <a:rPr lang="zh-TW" alt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虛擬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88691"/>
                  </a:ext>
                </a:extLst>
              </a:tr>
              <a:tr h="594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2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測試</a:t>
                      </a:r>
                      <a:r>
                        <a:rPr lang="en-US" alt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AP</a:t>
                      </a: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window server 2019</a:t>
                      </a: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</a:t>
                      </a:r>
                      <a:endParaRPr lang="zh-TW" alt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8G</a:t>
                      </a:r>
                      <a:endParaRPr lang="zh-TW" alt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500G</a:t>
                      </a:r>
                      <a:endParaRPr lang="zh-TW" alt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1*</a:t>
                      </a:r>
                      <a:r>
                        <a:rPr lang="zh-TW" alt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實體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459" marR="414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56337"/>
                  </a:ext>
                </a:extLst>
              </a:tr>
            </a:tbl>
          </a:graphicData>
        </a:graphic>
      </p:graphicFrame>
      <p:grpSp>
        <p:nvGrpSpPr>
          <p:cNvPr id="9" name="群組 8">
            <a:extLst>
              <a:ext uri="{FF2B5EF4-FFF2-40B4-BE49-F238E27FC236}">
                <a16:creationId xmlns:a16="http://schemas.microsoft.com/office/drawing/2014/main" id="{96253AAE-C9C5-7957-1B22-84A2B3AD2AED}"/>
              </a:ext>
            </a:extLst>
          </p:cNvPr>
          <p:cNvGrpSpPr>
            <a:grpSpLocks noChangeAspect="1"/>
          </p:cNvGrpSpPr>
          <p:nvPr/>
        </p:nvGrpSpPr>
        <p:grpSpPr>
          <a:xfrm>
            <a:off x="1828800" y="133350"/>
            <a:ext cx="1028677" cy="376522"/>
            <a:chOff x="2302090" y="244427"/>
            <a:chExt cx="1413699" cy="517450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BCDC7391-00BE-ED48-E470-4156CDFEC8DB}"/>
                </a:ext>
              </a:extLst>
            </p:cNvPr>
            <p:cNvCxnSpPr>
              <a:cxnSpLocks/>
            </p:cNvCxnSpPr>
            <p:nvPr/>
          </p:nvCxnSpPr>
          <p:spPr>
            <a:xfrm>
              <a:off x="2973639" y="740846"/>
              <a:ext cx="742150" cy="0"/>
            </a:xfrm>
            <a:prstGeom prst="line">
              <a:avLst/>
            </a:prstGeom>
            <a:ln w="79375">
              <a:solidFill>
                <a:srgbClr val="D5D6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9DFC1AA-3159-26EE-EBF2-D82018C80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5251" y="244427"/>
              <a:ext cx="531816" cy="517450"/>
            </a:xfrm>
            <a:prstGeom prst="rect">
              <a:avLst/>
            </a:prstGeom>
          </p:spPr>
        </p:pic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94B2D2A7-5901-0336-054A-3043744D509C}"/>
                </a:ext>
              </a:extLst>
            </p:cNvPr>
            <p:cNvCxnSpPr>
              <a:cxnSpLocks/>
            </p:cNvCxnSpPr>
            <p:nvPr/>
          </p:nvCxnSpPr>
          <p:spPr>
            <a:xfrm>
              <a:off x="2302090" y="740846"/>
              <a:ext cx="742150" cy="0"/>
            </a:xfrm>
            <a:prstGeom prst="line">
              <a:avLst/>
            </a:prstGeom>
            <a:ln w="79375">
              <a:solidFill>
                <a:srgbClr val="D5D6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15F39FE-EE17-BBB1-A7F8-8B8F3A935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703" y="244427"/>
              <a:ext cx="531816" cy="517450"/>
            </a:xfrm>
            <a:prstGeom prst="rect">
              <a:avLst/>
            </a:prstGeom>
          </p:spPr>
        </p:pic>
      </p:grp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5E23FC86-DF60-FCEC-20C8-A7E6717D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1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3月份上传作品\139"/>
</p:tagLst>
</file>

<file path=ppt/theme/theme1.xml><?xml version="1.0" encoding="utf-8"?>
<a:theme xmlns:a="http://schemas.openxmlformats.org/drawingml/2006/main" name="Office 主题">
  <a:themeElements>
    <a:clrScheme name="自定义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EB3CE"/>
      </a:accent1>
      <a:accent2>
        <a:srgbClr val="214055"/>
      </a:accent2>
      <a:accent3>
        <a:srgbClr val="8EB3CE"/>
      </a:accent3>
      <a:accent4>
        <a:srgbClr val="214055"/>
      </a:accent4>
      <a:accent5>
        <a:srgbClr val="8EB3CE"/>
      </a:accent5>
      <a:accent6>
        <a:srgbClr val="214055"/>
      </a:accent6>
      <a:hlink>
        <a:srgbClr val="8EB3CE"/>
      </a:hlink>
      <a:folHlink>
        <a:srgbClr val="214055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2433</Words>
  <Application>Microsoft Office PowerPoint</Application>
  <PresentationFormat>如螢幕大小 (16:9)</PresentationFormat>
  <Paragraphs>553</Paragraphs>
  <Slides>30</Slides>
  <Notes>30</Notes>
  <HiddenSlides>1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1" baseType="lpstr">
      <vt:lpstr>BiauKai</vt:lpstr>
      <vt:lpstr>微软雅黑</vt:lpstr>
      <vt:lpstr>字魂35号-经典雅黑</vt:lpstr>
      <vt:lpstr>Microsoft JhengHei</vt:lpstr>
      <vt:lpstr>Microsoft JhengHei</vt:lpstr>
      <vt:lpstr>Arial</vt:lpstr>
      <vt:lpstr>Calibri</vt:lpstr>
      <vt:lpstr>Impact</vt:lpstr>
      <vt:lpstr>Wingdings</vt:lpstr>
      <vt:lpstr>Office 主题</vt:lpstr>
      <vt:lpstr>第一PPT，www.1ppt.com</vt:lpstr>
      <vt:lpstr>PowerPoint 簡報</vt:lpstr>
      <vt:lpstr>PowerPoint 簡報</vt:lpstr>
      <vt:lpstr>PowerPoint 簡報</vt:lpstr>
      <vt:lpstr>專案目標</vt:lpstr>
      <vt:lpstr>專案範圍-功能模組</vt:lpstr>
      <vt:lpstr>專案範圍-其他</vt:lpstr>
      <vt:lpstr>PowerPoint 簡報</vt:lpstr>
      <vt:lpstr>系統架構圖</vt:lpstr>
      <vt:lpstr>VM需求</vt:lpstr>
      <vt:lpstr>PowerPoint 簡報</vt:lpstr>
      <vt:lpstr>專案團隊組織圖</vt:lpstr>
      <vt:lpstr>專案團隊組織圖</vt:lpstr>
      <vt:lpstr>PowerPoint 簡報</vt:lpstr>
      <vt:lpstr>專案交付期程</vt:lpstr>
      <vt:lpstr>專案預估時程與交付項目</vt:lpstr>
      <vt:lpstr>專案開發與需求變更管理作業流程</vt:lpstr>
      <vt:lpstr>PowerPoint 簡報</vt:lpstr>
      <vt:lpstr>雙方配合事項</vt:lpstr>
      <vt:lpstr>雙方配合事項</vt:lpstr>
      <vt:lpstr>雙方負責窗口</vt:lpstr>
      <vt:lpstr>PowerPoint 簡報</vt:lpstr>
      <vt:lpstr>問題與討論</vt:lpstr>
      <vt:lpstr>問題與討論</vt:lpstr>
      <vt:lpstr>問題與討論</vt:lpstr>
      <vt:lpstr>問題與討論</vt:lpstr>
      <vt:lpstr>問題與討論</vt:lpstr>
      <vt:lpstr>問題與討論</vt:lpstr>
      <vt:lpstr>問題與討論</vt:lpstr>
      <vt:lpstr>問題與討論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2019-03-18T00:15:00Z</dcterms:created>
  <dcterms:modified xsi:type="dcterms:W3CDTF">2025-04-14T10:15:38Z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0064A1E43AE144BD976EA3E908A030BE</vt:lpwstr>
  </property>
  <property fmtid="{D5CDD505-2E9C-101B-9397-08002B2CF9AE}" pid="3" name="KSOProductBuildVer">
    <vt:lpwstr>2052-11.1.0.10577</vt:lpwstr>
  </property>
</Properties>
</file>